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2"/>
  </p:sldMasterIdLst>
  <p:notesMasterIdLst>
    <p:notesMasterId r:id="rId28"/>
  </p:notesMasterIdLst>
  <p:handoutMasterIdLst>
    <p:handoutMasterId r:id="rId29"/>
  </p:handoutMasterIdLst>
  <p:sldIdLst>
    <p:sldId id="300" r:id="rId3"/>
    <p:sldId id="299" r:id="rId4"/>
    <p:sldId id="270" r:id="rId5"/>
    <p:sldId id="301" r:id="rId6"/>
    <p:sldId id="302" r:id="rId7"/>
    <p:sldId id="260" r:id="rId8"/>
    <p:sldId id="298" r:id="rId9"/>
    <p:sldId id="295" r:id="rId10"/>
    <p:sldId id="272" r:id="rId11"/>
    <p:sldId id="275" r:id="rId12"/>
    <p:sldId id="276" r:id="rId13"/>
    <p:sldId id="277" r:id="rId14"/>
    <p:sldId id="278" r:id="rId15"/>
    <p:sldId id="280" r:id="rId16"/>
    <p:sldId id="289" r:id="rId17"/>
    <p:sldId id="281" r:id="rId18"/>
    <p:sldId id="282" r:id="rId19"/>
    <p:sldId id="283" r:id="rId20"/>
    <p:sldId id="285" r:id="rId21"/>
    <p:sldId id="286" r:id="rId22"/>
    <p:sldId id="287" r:id="rId23"/>
    <p:sldId id="288" r:id="rId24"/>
    <p:sldId id="290" r:id="rId25"/>
    <p:sldId id="293" r:id="rId26"/>
    <p:sldId id="29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58D85C-33F9-69A6-F849-67592FAA6EE4}" name="Sarah Reinke-Dejak" initials="SRD" userId="S::sarah.dejak@progyny.com::b61e9575-658d-4a7e-bf5b-69738181151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andolph, Travis L. (EHQ)" initials="RTL(" lastIdx="24" clrIdx="0">
    <p:extLst>
      <p:ext uri="{19B8F6BF-5375-455C-9EA6-DF929625EA0E}">
        <p15:presenceInfo xmlns:p15="http://schemas.microsoft.com/office/powerpoint/2012/main" userId="S-1-5-21-1986681125-148928291-654838779-791422" providerId="AD"/>
      </p:ext>
    </p:extLst>
  </p:cmAuthor>
  <p:cmAuthor id="2" name="Lauren Orf" initials="LO" lastIdx="13" clrIdx="1">
    <p:extLst>
      <p:ext uri="{19B8F6BF-5375-455C-9EA6-DF929625EA0E}">
        <p15:presenceInfo xmlns:p15="http://schemas.microsoft.com/office/powerpoint/2012/main" userId="S-1-5-21-1986681125-148928291-654838779-175925" providerId="AD"/>
      </p:ext>
    </p:extLst>
  </p:cmAuthor>
  <p:cmAuthor id="3" name="Mary Mahlandt" initials="MM" lastIdx="18" clrIdx="2">
    <p:extLst>
      <p:ext uri="{19B8F6BF-5375-455C-9EA6-DF929625EA0E}">
        <p15:presenceInfo xmlns:p15="http://schemas.microsoft.com/office/powerpoint/2012/main" userId="S-1-5-21-1986681125-148928291-654838779-1314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575A"/>
    <a:srgbClr val="009BD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FF31B7-BFFA-41F1-9FDF-D9BAF64AF6AB}" v="3" dt="2023-09-06T22:04:30.3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033"/>
    <p:restoredTop sz="94690"/>
  </p:normalViewPr>
  <p:slideViewPr>
    <p:cSldViewPr snapToGrid="0" snapToObjects="1">
      <p:cViewPr varScale="1">
        <p:scale>
          <a:sx n="114" d="100"/>
          <a:sy n="114" d="100"/>
        </p:scale>
        <p:origin x="219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BBF875-3ECD-4BD6-83E5-E4A4609BBB5A}" type="datetimeFigureOut">
              <a:rPr lang="en-US" smtClean="0"/>
              <a:t>12/6/2023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9F5F70-78F6-495F-9DA6-BEA1A6032908}" type="slidenum">
              <a:rPr lang="en-US" smtClean="0"/>
              <a:t>‹#›</a:t>
            </a:fld>
            <a:endParaRPr lang="en-US"/>
          </a:p>
        </p:txBody>
      </p:sp>
    </p:spTree>
    <p:extLst>
      <p:ext uri="{BB962C8B-B14F-4D97-AF65-F5344CB8AC3E}">
        <p14:creationId xmlns:p14="http://schemas.microsoft.com/office/powerpoint/2010/main" val="1008357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917D98-706F-8548-84D0-58605A57BCB3}" type="datetimeFigureOut">
              <a:rPr lang="en-US" smtClean="0"/>
              <a:t>12/6/2023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A34D78-7310-964F-9F5B-989C60894FF7}" type="slidenum">
              <a:rPr lang="en-US" smtClean="0"/>
              <a:t>‹#›</a:t>
            </a:fld>
            <a:endParaRPr lang="en-US"/>
          </a:p>
        </p:txBody>
      </p:sp>
    </p:spTree>
    <p:extLst>
      <p:ext uri="{BB962C8B-B14F-4D97-AF65-F5344CB8AC3E}">
        <p14:creationId xmlns:p14="http://schemas.microsoft.com/office/powerpoint/2010/main" val="286905789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34D78-7310-964F-9F5B-989C60894FF7}" type="slidenum">
              <a:rPr lang="en-US" smtClean="0"/>
              <a:t>1</a:t>
            </a:fld>
            <a:endParaRPr lang="en-US"/>
          </a:p>
        </p:txBody>
      </p:sp>
    </p:spTree>
    <p:extLst>
      <p:ext uri="{BB962C8B-B14F-4D97-AF65-F5344CB8AC3E}">
        <p14:creationId xmlns:p14="http://schemas.microsoft.com/office/powerpoint/2010/main" val="233806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34D78-7310-964F-9F5B-989C60894FF7}" type="slidenum">
              <a:rPr lang="en-US" smtClean="0"/>
              <a:t>10</a:t>
            </a:fld>
            <a:endParaRPr lang="en-US"/>
          </a:p>
        </p:txBody>
      </p:sp>
    </p:spTree>
    <p:extLst>
      <p:ext uri="{BB962C8B-B14F-4D97-AF65-F5344CB8AC3E}">
        <p14:creationId xmlns:p14="http://schemas.microsoft.com/office/powerpoint/2010/main" val="1023273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34D78-7310-964F-9F5B-989C60894FF7}" type="slidenum">
              <a:rPr lang="en-US" smtClean="0"/>
              <a:t>11</a:t>
            </a:fld>
            <a:endParaRPr lang="en-US"/>
          </a:p>
        </p:txBody>
      </p:sp>
    </p:spTree>
    <p:extLst>
      <p:ext uri="{BB962C8B-B14F-4D97-AF65-F5344CB8AC3E}">
        <p14:creationId xmlns:p14="http://schemas.microsoft.com/office/powerpoint/2010/main" val="3177755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34D78-7310-964F-9F5B-989C60894FF7}" type="slidenum">
              <a:rPr lang="en-US" smtClean="0"/>
              <a:t>12</a:t>
            </a:fld>
            <a:endParaRPr lang="en-US"/>
          </a:p>
        </p:txBody>
      </p:sp>
    </p:spTree>
    <p:extLst>
      <p:ext uri="{BB962C8B-B14F-4D97-AF65-F5344CB8AC3E}">
        <p14:creationId xmlns:p14="http://schemas.microsoft.com/office/powerpoint/2010/main" val="3787871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34D78-7310-964F-9F5B-989C60894FF7}" type="slidenum">
              <a:rPr lang="en-US" smtClean="0"/>
              <a:t>13</a:t>
            </a:fld>
            <a:endParaRPr lang="en-US"/>
          </a:p>
        </p:txBody>
      </p:sp>
    </p:spTree>
    <p:extLst>
      <p:ext uri="{BB962C8B-B14F-4D97-AF65-F5344CB8AC3E}">
        <p14:creationId xmlns:p14="http://schemas.microsoft.com/office/powerpoint/2010/main" val="1694768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34D78-7310-964F-9F5B-989C60894FF7}" type="slidenum">
              <a:rPr lang="en-US" smtClean="0"/>
              <a:t>14</a:t>
            </a:fld>
            <a:endParaRPr lang="en-US"/>
          </a:p>
        </p:txBody>
      </p:sp>
    </p:spTree>
    <p:extLst>
      <p:ext uri="{BB962C8B-B14F-4D97-AF65-F5344CB8AC3E}">
        <p14:creationId xmlns:p14="http://schemas.microsoft.com/office/powerpoint/2010/main" val="3377104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34D78-7310-964F-9F5B-989C60894FF7}" type="slidenum">
              <a:rPr lang="en-US" smtClean="0"/>
              <a:t>15</a:t>
            </a:fld>
            <a:endParaRPr lang="en-US"/>
          </a:p>
        </p:txBody>
      </p:sp>
    </p:spTree>
    <p:extLst>
      <p:ext uri="{BB962C8B-B14F-4D97-AF65-F5344CB8AC3E}">
        <p14:creationId xmlns:p14="http://schemas.microsoft.com/office/powerpoint/2010/main" val="3222676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34D78-7310-964F-9F5B-989C60894FF7}" type="slidenum">
              <a:rPr lang="en-US" smtClean="0"/>
              <a:t>16</a:t>
            </a:fld>
            <a:endParaRPr lang="en-US"/>
          </a:p>
        </p:txBody>
      </p:sp>
    </p:spTree>
    <p:extLst>
      <p:ext uri="{BB962C8B-B14F-4D97-AF65-F5344CB8AC3E}">
        <p14:creationId xmlns:p14="http://schemas.microsoft.com/office/powerpoint/2010/main" val="886322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34D78-7310-964F-9F5B-989C60894FF7}" type="slidenum">
              <a:rPr lang="en-US" smtClean="0"/>
              <a:t>17</a:t>
            </a:fld>
            <a:endParaRPr lang="en-US"/>
          </a:p>
        </p:txBody>
      </p:sp>
    </p:spTree>
    <p:extLst>
      <p:ext uri="{BB962C8B-B14F-4D97-AF65-F5344CB8AC3E}">
        <p14:creationId xmlns:p14="http://schemas.microsoft.com/office/powerpoint/2010/main" val="2054495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34D78-7310-964F-9F5B-989C60894FF7}" type="slidenum">
              <a:rPr lang="en-US" smtClean="0"/>
              <a:t>18</a:t>
            </a:fld>
            <a:endParaRPr lang="en-US"/>
          </a:p>
        </p:txBody>
      </p:sp>
    </p:spTree>
    <p:extLst>
      <p:ext uri="{BB962C8B-B14F-4D97-AF65-F5344CB8AC3E}">
        <p14:creationId xmlns:p14="http://schemas.microsoft.com/office/powerpoint/2010/main" val="1698446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34D78-7310-964F-9F5B-989C60894FF7}" type="slidenum">
              <a:rPr lang="en-US" smtClean="0"/>
              <a:t>19</a:t>
            </a:fld>
            <a:endParaRPr lang="en-US"/>
          </a:p>
        </p:txBody>
      </p:sp>
    </p:spTree>
    <p:extLst>
      <p:ext uri="{BB962C8B-B14F-4D97-AF65-F5344CB8AC3E}">
        <p14:creationId xmlns:p14="http://schemas.microsoft.com/office/powerpoint/2010/main" val="935094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34D78-7310-964F-9F5B-989C60894FF7}" type="slidenum">
              <a:rPr lang="en-US" smtClean="0"/>
              <a:t>2</a:t>
            </a:fld>
            <a:endParaRPr lang="en-US"/>
          </a:p>
        </p:txBody>
      </p:sp>
    </p:spTree>
    <p:extLst>
      <p:ext uri="{BB962C8B-B14F-4D97-AF65-F5344CB8AC3E}">
        <p14:creationId xmlns:p14="http://schemas.microsoft.com/office/powerpoint/2010/main" val="1449661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34D78-7310-964F-9F5B-989C60894FF7}" type="slidenum">
              <a:rPr lang="en-US" smtClean="0"/>
              <a:t>20</a:t>
            </a:fld>
            <a:endParaRPr lang="en-US"/>
          </a:p>
        </p:txBody>
      </p:sp>
    </p:spTree>
    <p:extLst>
      <p:ext uri="{BB962C8B-B14F-4D97-AF65-F5344CB8AC3E}">
        <p14:creationId xmlns:p14="http://schemas.microsoft.com/office/powerpoint/2010/main" val="2420275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34D78-7310-964F-9F5B-989C60894FF7}" type="slidenum">
              <a:rPr lang="en-US" smtClean="0"/>
              <a:t>21</a:t>
            </a:fld>
            <a:endParaRPr lang="en-US"/>
          </a:p>
        </p:txBody>
      </p:sp>
    </p:spTree>
    <p:extLst>
      <p:ext uri="{BB962C8B-B14F-4D97-AF65-F5344CB8AC3E}">
        <p14:creationId xmlns:p14="http://schemas.microsoft.com/office/powerpoint/2010/main" val="4283509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34D78-7310-964F-9F5B-989C60894FF7}" type="slidenum">
              <a:rPr lang="en-US" smtClean="0"/>
              <a:t>22</a:t>
            </a:fld>
            <a:endParaRPr lang="en-US"/>
          </a:p>
        </p:txBody>
      </p:sp>
    </p:spTree>
    <p:extLst>
      <p:ext uri="{BB962C8B-B14F-4D97-AF65-F5344CB8AC3E}">
        <p14:creationId xmlns:p14="http://schemas.microsoft.com/office/powerpoint/2010/main" val="1370773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34D78-7310-964F-9F5B-989C60894FF7}" type="slidenum">
              <a:rPr lang="en-US" smtClean="0"/>
              <a:t>23</a:t>
            </a:fld>
            <a:endParaRPr lang="en-US"/>
          </a:p>
        </p:txBody>
      </p:sp>
    </p:spTree>
    <p:extLst>
      <p:ext uri="{BB962C8B-B14F-4D97-AF65-F5344CB8AC3E}">
        <p14:creationId xmlns:p14="http://schemas.microsoft.com/office/powerpoint/2010/main" val="3385527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34D78-7310-964F-9F5B-989C60894FF7}" type="slidenum">
              <a:rPr lang="en-US" smtClean="0"/>
              <a:t>24</a:t>
            </a:fld>
            <a:endParaRPr lang="en-US"/>
          </a:p>
        </p:txBody>
      </p:sp>
    </p:spTree>
    <p:extLst>
      <p:ext uri="{BB962C8B-B14F-4D97-AF65-F5344CB8AC3E}">
        <p14:creationId xmlns:p14="http://schemas.microsoft.com/office/powerpoint/2010/main" val="31320321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34D78-7310-964F-9F5B-989C60894FF7}" type="slidenum">
              <a:rPr lang="en-US" smtClean="0"/>
              <a:t>25</a:t>
            </a:fld>
            <a:endParaRPr lang="en-US"/>
          </a:p>
        </p:txBody>
      </p:sp>
    </p:spTree>
    <p:extLst>
      <p:ext uri="{BB962C8B-B14F-4D97-AF65-F5344CB8AC3E}">
        <p14:creationId xmlns:p14="http://schemas.microsoft.com/office/powerpoint/2010/main" val="2923849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34D78-7310-964F-9F5B-989C60894FF7}" type="slidenum">
              <a:rPr lang="en-US" smtClean="0"/>
              <a:t>3</a:t>
            </a:fld>
            <a:endParaRPr lang="en-US"/>
          </a:p>
        </p:txBody>
      </p:sp>
    </p:spTree>
    <p:extLst>
      <p:ext uri="{BB962C8B-B14F-4D97-AF65-F5344CB8AC3E}">
        <p14:creationId xmlns:p14="http://schemas.microsoft.com/office/powerpoint/2010/main" val="4895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34D78-7310-964F-9F5B-989C60894FF7}" type="slidenum">
              <a:rPr lang="en-US" smtClean="0"/>
              <a:t>4</a:t>
            </a:fld>
            <a:endParaRPr lang="en-US"/>
          </a:p>
        </p:txBody>
      </p:sp>
    </p:spTree>
    <p:extLst>
      <p:ext uri="{BB962C8B-B14F-4D97-AF65-F5344CB8AC3E}">
        <p14:creationId xmlns:p14="http://schemas.microsoft.com/office/powerpoint/2010/main" val="150605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34D78-7310-964F-9F5B-989C60894FF7}" type="slidenum">
              <a:rPr lang="en-US" smtClean="0"/>
              <a:t>5</a:t>
            </a:fld>
            <a:endParaRPr lang="en-US"/>
          </a:p>
        </p:txBody>
      </p:sp>
    </p:spTree>
    <p:extLst>
      <p:ext uri="{BB962C8B-B14F-4D97-AF65-F5344CB8AC3E}">
        <p14:creationId xmlns:p14="http://schemas.microsoft.com/office/powerpoint/2010/main" val="1237053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34D78-7310-964F-9F5B-989C60894FF7}" type="slidenum">
              <a:rPr lang="en-US" smtClean="0"/>
              <a:t>6</a:t>
            </a:fld>
            <a:endParaRPr lang="en-US"/>
          </a:p>
        </p:txBody>
      </p:sp>
    </p:spTree>
    <p:extLst>
      <p:ext uri="{BB962C8B-B14F-4D97-AF65-F5344CB8AC3E}">
        <p14:creationId xmlns:p14="http://schemas.microsoft.com/office/powerpoint/2010/main" val="1459455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34D78-7310-964F-9F5B-989C60894FF7}" type="slidenum">
              <a:rPr lang="en-US" smtClean="0"/>
              <a:t>7</a:t>
            </a:fld>
            <a:endParaRPr lang="en-US"/>
          </a:p>
        </p:txBody>
      </p:sp>
    </p:spTree>
    <p:extLst>
      <p:ext uri="{BB962C8B-B14F-4D97-AF65-F5344CB8AC3E}">
        <p14:creationId xmlns:p14="http://schemas.microsoft.com/office/powerpoint/2010/main" val="2582774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34D78-7310-964F-9F5B-989C60894FF7}" type="slidenum">
              <a:rPr lang="en-US" smtClean="0"/>
              <a:t>8</a:t>
            </a:fld>
            <a:endParaRPr lang="en-US"/>
          </a:p>
        </p:txBody>
      </p:sp>
    </p:spTree>
    <p:extLst>
      <p:ext uri="{BB962C8B-B14F-4D97-AF65-F5344CB8AC3E}">
        <p14:creationId xmlns:p14="http://schemas.microsoft.com/office/powerpoint/2010/main" val="837550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34D78-7310-964F-9F5B-989C60894FF7}" type="slidenum">
              <a:rPr lang="en-US" smtClean="0"/>
              <a:t>9</a:t>
            </a:fld>
            <a:endParaRPr lang="en-US"/>
          </a:p>
        </p:txBody>
      </p:sp>
    </p:spTree>
    <p:extLst>
      <p:ext uri="{BB962C8B-B14F-4D97-AF65-F5344CB8AC3E}">
        <p14:creationId xmlns:p14="http://schemas.microsoft.com/office/powerpoint/2010/main" val="9633892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express-scripts.com/healthsolutions" TargetMode="External"/><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myfamilypathbenefits.com/" TargetMode="External"/><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express-scripts.com/healthsolutions" TargetMode="External"/><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96E25D-0DA9-0541-93D7-A704EB11AD2C}"/>
              </a:ext>
            </a:extLst>
          </p:cNvPr>
          <p:cNvPicPr>
            <a:picLocks noChangeAspect="1"/>
          </p:cNvPicPr>
          <p:nvPr userDrawn="1"/>
        </p:nvPicPr>
        <p:blipFill rotWithShape="1">
          <a:blip r:embed="rId2"/>
          <a:srcRect l="24469" t="17488" r="5083" b="3287"/>
          <a:stretch/>
        </p:blipFill>
        <p:spPr>
          <a:xfrm flipH="1">
            <a:off x="-1" y="0"/>
            <a:ext cx="9143995" cy="6858000"/>
          </a:xfrm>
          <a:prstGeom prst="rect">
            <a:avLst/>
          </a:prstGeom>
        </p:spPr>
      </p:pic>
      <p:sp>
        <p:nvSpPr>
          <p:cNvPr id="3" name="TextBox 2">
            <a:extLst>
              <a:ext uri="{FF2B5EF4-FFF2-40B4-BE49-F238E27FC236}">
                <a16:creationId xmlns:a16="http://schemas.microsoft.com/office/drawing/2014/main" id="{5A196FC3-E6E2-F147-A4A2-305F7DE3B107}"/>
              </a:ext>
            </a:extLst>
          </p:cNvPr>
          <p:cNvSpPr txBox="1"/>
          <p:nvPr userDrawn="1"/>
        </p:nvSpPr>
        <p:spPr>
          <a:xfrm>
            <a:off x="-659736" y="384549"/>
            <a:ext cx="5617567" cy="1292662"/>
          </a:xfrm>
          <a:prstGeom prst="rect">
            <a:avLst/>
          </a:prstGeom>
          <a:noFill/>
        </p:spPr>
        <p:txBody>
          <a:bodyPr wrap="square" rtlCol="0">
            <a:spAutoFit/>
          </a:bodyPr>
          <a:lstStyle/>
          <a:p>
            <a:pPr algn="ctr"/>
            <a:r>
              <a:rPr lang="en-US" sz="7600" b="1" spc="-150" dirty="0">
                <a:solidFill>
                  <a:srgbClr val="54575A"/>
                </a:solidFill>
                <a:latin typeface="Arial" panose="020B0604020202020204" pitchFamily="34" charset="0"/>
                <a:cs typeface="Arial" panose="020B0604020202020204" pitchFamily="34" charset="0"/>
              </a:rPr>
              <a:t>FAMILY</a:t>
            </a:r>
            <a:endParaRPr lang="en-US" sz="7600" spc="-150" dirty="0">
              <a:solidFill>
                <a:srgbClr val="54575A"/>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332D826-5AB5-8F4B-B2BF-8B3CF78C8ABE}"/>
              </a:ext>
            </a:extLst>
          </p:cNvPr>
          <p:cNvSpPr txBox="1"/>
          <p:nvPr userDrawn="1"/>
        </p:nvSpPr>
        <p:spPr>
          <a:xfrm>
            <a:off x="588080" y="4073452"/>
            <a:ext cx="3193375" cy="1200329"/>
          </a:xfrm>
          <a:prstGeom prst="rect">
            <a:avLst/>
          </a:prstGeom>
          <a:noFill/>
        </p:spPr>
        <p:txBody>
          <a:bodyPr wrap="square" rtlCol="0">
            <a:spAutoFit/>
          </a:bodyPr>
          <a:lstStyle/>
          <a:p>
            <a:pPr algn="ctr"/>
            <a:r>
              <a:rPr lang="en-US" dirty="0">
                <a:solidFill>
                  <a:srgbClr val="54575A"/>
                </a:solidFill>
                <a:latin typeface="Arial" panose="020B0604020202020204" pitchFamily="34" charset="0"/>
                <a:cs typeface="Arial" panose="020B0604020202020204" pitchFamily="34" charset="0"/>
              </a:rPr>
              <a:t>An explanation of all </a:t>
            </a:r>
            <a:br>
              <a:rPr lang="en-US" dirty="0">
                <a:solidFill>
                  <a:srgbClr val="54575A"/>
                </a:solidFill>
                <a:latin typeface="Arial" panose="020B0604020202020204" pitchFamily="34" charset="0"/>
                <a:cs typeface="Arial" panose="020B0604020202020204" pitchFamily="34" charset="0"/>
              </a:rPr>
            </a:br>
            <a:r>
              <a:rPr lang="en-US" b="1" dirty="0">
                <a:solidFill>
                  <a:srgbClr val="009BDF"/>
                </a:solidFill>
                <a:latin typeface="Arial" panose="020B0604020202020204" pitchFamily="34" charset="0"/>
                <a:cs typeface="Arial" panose="020B0604020202020204" pitchFamily="34" charset="0"/>
              </a:rPr>
              <a:t>the benefits and programs</a:t>
            </a:r>
            <a:r>
              <a:rPr lang="en-US" dirty="0">
                <a:solidFill>
                  <a:srgbClr val="009BDF"/>
                </a:solidFill>
                <a:latin typeface="Arial" panose="020B0604020202020204" pitchFamily="34" charset="0"/>
                <a:cs typeface="Arial" panose="020B0604020202020204" pitchFamily="34" charset="0"/>
              </a:rPr>
              <a:t> </a:t>
            </a:r>
            <a:r>
              <a:rPr lang="en-US" dirty="0">
                <a:solidFill>
                  <a:srgbClr val="54575A"/>
                </a:solidFill>
                <a:latin typeface="Arial" panose="020B0604020202020204" pitchFamily="34" charset="0"/>
                <a:cs typeface="Arial" panose="020B0604020202020204" pitchFamily="34" charset="0"/>
              </a:rPr>
              <a:t>available to new parents </a:t>
            </a:r>
            <a:br>
              <a:rPr lang="en-US" dirty="0">
                <a:solidFill>
                  <a:srgbClr val="54575A"/>
                </a:solidFill>
                <a:latin typeface="Arial" panose="020B0604020202020204" pitchFamily="34" charset="0"/>
                <a:cs typeface="Arial" panose="020B0604020202020204" pitchFamily="34" charset="0"/>
              </a:rPr>
            </a:br>
            <a:r>
              <a:rPr lang="en-US" dirty="0">
                <a:solidFill>
                  <a:srgbClr val="54575A"/>
                </a:solidFill>
                <a:latin typeface="Arial" panose="020B0604020202020204" pitchFamily="34" charset="0"/>
                <a:cs typeface="Arial" panose="020B0604020202020204" pitchFamily="34" charset="0"/>
              </a:rPr>
              <a:t>and parents-to-be.</a:t>
            </a:r>
            <a:r>
              <a:rPr lang="en-US" dirty="0">
                <a:solidFill>
                  <a:srgbClr val="54575A"/>
                </a:solidFill>
                <a:effectLst/>
                <a:latin typeface="Arial" panose="020B0604020202020204" pitchFamily="34" charset="0"/>
                <a:cs typeface="Arial" panose="020B0604020202020204" pitchFamily="34" charset="0"/>
              </a:rPr>
              <a:t> </a:t>
            </a:r>
            <a:endParaRPr lang="en-US" dirty="0">
              <a:solidFill>
                <a:srgbClr val="54575A"/>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3710A2F1-C2C5-304C-BBDA-AB7BF40799F7}"/>
              </a:ext>
            </a:extLst>
          </p:cNvPr>
          <p:cNvCxnSpPr>
            <a:cxnSpLocks/>
          </p:cNvCxnSpPr>
          <p:nvPr userDrawn="1"/>
        </p:nvCxnSpPr>
        <p:spPr>
          <a:xfrm>
            <a:off x="2581154" y="3778295"/>
            <a:ext cx="1053297" cy="0"/>
          </a:xfrm>
          <a:prstGeom prst="line">
            <a:avLst/>
          </a:prstGeom>
          <a:ln w="12700">
            <a:solidFill>
              <a:srgbClr val="54575A"/>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B4E6531-C9F7-A84C-9C6A-8600C0D639F9}"/>
              </a:ext>
            </a:extLst>
          </p:cNvPr>
          <p:cNvCxnSpPr>
            <a:cxnSpLocks/>
          </p:cNvCxnSpPr>
          <p:nvPr userDrawn="1"/>
        </p:nvCxnSpPr>
        <p:spPr>
          <a:xfrm>
            <a:off x="763929" y="5508826"/>
            <a:ext cx="2870522" cy="0"/>
          </a:xfrm>
          <a:prstGeom prst="line">
            <a:avLst/>
          </a:prstGeom>
          <a:ln w="12700">
            <a:solidFill>
              <a:srgbClr val="54575A"/>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F2D59FA-62A7-F846-AC46-D9E7E0FD02A3}"/>
              </a:ext>
            </a:extLst>
          </p:cNvPr>
          <p:cNvCxnSpPr>
            <a:cxnSpLocks/>
          </p:cNvCxnSpPr>
          <p:nvPr userDrawn="1"/>
        </p:nvCxnSpPr>
        <p:spPr>
          <a:xfrm>
            <a:off x="763929" y="3778295"/>
            <a:ext cx="1053297" cy="0"/>
          </a:xfrm>
          <a:prstGeom prst="line">
            <a:avLst/>
          </a:prstGeom>
          <a:ln w="12700">
            <a:solidFill>
              <a:srgbClr val="54575A"/>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1CE8EA0-693B-DB4B-A277-478DA3DEE0E1}"/>
              </a:ext>
            </a:extLst>
          </p:cNvPr>
          <p:cNvSpPr/>
          <p:nvPr userDrawn="1"/>
        </p:nvSpPr>
        <p:spPr>
          <a:xfrm>
            <a:off x="4000500" y="513705"/>
            <a:ext cx="4620915" cy="1009389"/>
          </a:xfrm>
          <a:prstGeom prst="rect">
            <a:avLst/>
          </a:prstGeom>
          <a:solidFill>
            <a:srgbClr val="009BD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594360" rtlCol="0" anchor="ctr" anchorCtr="0">
            <a:noAutofit/>
          </a:bodyPr>
          <a:lstStyle/>
          <a:p>
            <a:pPr algn="ctr">
              <a:lnSpc>
                <a:spcPct val="150000"/>
              </a:lnSpc>
            </a:pPr>
            <a:endParaRPr lang="en-US" sz="11500" dirty="0">
              <a:solidFill>
                <a:schemeClr val="bg1"/>
              </a:solidFill>
              <a:effectLst>
                <a:reflection stA="45000" endPos="0" dist="50800" dir="5400000" sy="-100000" algn="bl" rotWithShape="0"/>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17538C65-3490-CD4C-B8B4-842F238B63E6}"/>
              </a:ext>
            </a:extLst>
          </p:cNvPr>
          <p:cNvSpPr txBox="1"/>
          <p:nvPr userDrawn="1"/>
        </p:nvSpPr>
        <p:spPr>
          <a:xfrm>
            <a:off x="3923817" y="384549"/>
            <a:ext cx="4756316" cy="1292662"/>
          </a:xfrm>
          <a:prstGeom prst="rect">
            <a:avLst/>
          </a:prstGeom>
          <a:noFill/>
        </p:spPr>
        <p:txBody>
          <a:bodyPr wrap="square" rtlCol="0">
            <a:noAutofit/>
          </a:bodyPr>
          <a:lstStyle/>
          <a:p>
            <a:pPr algn="ctr"/>
            <a:r>
              <a:rPr lang="en-US" sz="7600" spc="-150" dirty="0">
                <a:solidFill>
                  <a:schemeClr val="bg1"/>
                </a:solidFill>
                <a:latin typeface="Arial" panose="020B0604020202020204" pitchFamily="34" charset="0"/>
                <a:cs typeface="Arial" panose="020B0604020202020204" pitchFamily="34" charset="0"/>
              </a:rPr>
              <a:t>MATTERS</a:t>
            </a:r>
          </a:p>
        </p:txBody>
      </p:sp>
      <p:grpSp>
        <p:nvGrpSpPr>
          <p:cNvPr id="9" name="Group 8">
            <a:extLst>
              <a:ext uri="{FF2B5EF4-FFF2-40B4-BE49-F238E27FC236}">
                <a16:creationId xmlns:a16="http://schemas.microsoft.com/office/drawing/2014/main" id="{021A6866-14B9-B949-B2F5-3D494792AFC2}"/>
              </a:ext>
            </a:extLst>
          </p:cNvPr>
          <p:cNvGrpSpPr/>
          <p:nvPr userDrawn="1"/>
        </p:nvGrpSpPr>
        <p:grpSpPr>
          <a:xfrm>
            <a:off x="1891371" y="3481754"/>
            <a:ext cx="630593" cy="629552"/>
            <a:chOff x="1891371" y="3481754"/>
            <a:chExt cx="630593" cy="629552"/>
          </a:xfrm>
        </p:grpSpPr>
        <p:sp>
          <p:nvSpPr>
            <p:cNvPr id="10" name="Oval 9">
              <a:extLst>
                <a:ext uri="{FF2B5EF4-FFF2-40B4-BE49-F238E27FC236}">
                  <a16:creationId xmlns:a16="http://schemas.microsoft.com/office/drawing/2014/main" id="{057EC404-7E4D-AC4B-9068-09613A088CC2}"/>
                </a:ext>
              </a:extLst>
            </p:cNvPr>
            <p:cNvSpPr/>
            <p:nvPr/>
          </p:nvSpPr>
          <p:spPr>
            <a:xfrm>
              <a:off x="1925230" y="3516924"/>
              <a:ext cx="561100" cy="561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C9912B7-11EC-594F-99BF-6F37897FC0E0}"/>
                </a:ext>
              </a:extLst>
            </p:cNvPr>
            <p:cNvGrpSpPr/>
            <p:nvPr/>
          </p:nvGrpSpPr>
          <p:grpSpPr>
            <a:xfrm>
              <a:off x="1891371" y="3481754"/>
              <a:ext cx="630593" cy="629552"/>
              <a:chOff x="8798920" y="5344343"/>
              <a:chExt cx="962025" cy="960437"/>
            </a:xfrm>
            <a:solidFill>
              <a:srgbClr val="009BDF"/>
            </a:solidFill>
          </p:grpSpPr>
          <p:sp>
            <p:nvSpPr>
              <p:cNvPr id="12" name="Freeform 49">
                <a:extLst>
                  <a:ext uri="{FF2B5EF4-FFF2-40B4-BE49-F238E27FC236}">
                    <a16:creationId xmlns:a16="http://schemas.microsoft.com/office/drawing/2014/main" id="{6FD9C650-DB63-C944-BF4F-8963538ACF34}"/>
                  </a:ext>
                </a:extLst>
              </p:cNvPr>
              <p:cNvSpPr>
                <a:spLocks/>
              </p:cNvSpPr>
              <p:nvPr/>
            </p:nvSpPr>
            <p:spPr bwMode="auto">
              <a:xfrm>
                <a:off x="9140234" y="5550718"/>
                <a:ext cx="277813" cy="244475"/>
              </a:xfrm>
              <a:custGeom>
                <a:avLst/>
                <a:gdLst>
                  <a:gd name="T0" fmla="*/ 28 w 57"/>
                  <a:gd name="T1" fmla="*/ 50 h 50"/>
                  <a:gd name="T2" fmla="*/ 53 w 57"/>
                  <a:gd name="T3" fmla="*/ 26 h 50"/>
                  <a:gd name="T4" fmla="*/ 57 w 57"/>
                  <a:gd name="T5" fmla="*/ 16 h 50"/>
                  <a:gd name="T6" fmla="*/ 42 w 57"/>
                  <a:gd name="T7" fmla="*/ 0 h 50"/>
                  <a:gd name="T8" fmla="*/ 30 w 57"/>
                  <a:gd name="T9" fmla="*/ 5 h 50"/>
                  <a:gd name="T10" fmla="*/ 26 w 57"/>
                  <a:gd name="T11" fmla="*/ 5 h 50"/>
                  <a:gd name="T12" fmla="*/ 15 w 57"/>
                  <a:gd name="T13" fmla="*/ 0 h 50"/>
                  <a:gd name="T14" fmla="*/ 0 w 57"/>
                  <a:gd name="T15" fmla="*/ 16 h 50"/>
                  <a:gd name="T16" fmla="*/ 4 w 57"/>
                  <a:gd name="T17" fmla="*/ 26 h 50"/>
                  <a:gd name="T18" fmla="*/ 28 w 57"/>
                  <a:gd name="T19"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0">
                    <a:moveTo>
                      <a:pt x="28" y="50"/>
                    </a:moveTo>
                    <a:cubicBezTo>
                      <a:pt x="39" y="41"/>
                      <a:pt x="52" y="27"/>
                      <a:pt x="53" y="26"/>
                    </a:cubicBezTo>
                    <a:cubicBezTo>
                      <a:pt x="56" y="24"/>
                      <a:pt x="57" y="20"/>
                      <a:pt x="57" y="16"/>
                    </a:cubicBezTo>
                    <a:cubicBezTo>
                      <a:pt x="57" y="7"/>
                      <a:pt x="50" y="0"/>
                      <a:pt x="42" y="0"/>
                    </a:cubicBezTo>
                    <a:cubicBezTo>
                      <a:pt x="37" y="0"/>
                      <a:pt x="33" y="2"/>
                      <a:pt x="30" y="5"/>
                    </a:cubicBezTo>
                    <a:cubicBezTo>
                      <a:pt x="29" y="6"/>
                      <a:pt x="27" y="6"/>
                      <a:pt x="26" y="5"/>
                    </a:cubicBezTo>
                    <a:cubicBezTo>
                      <a:pt x="23" y="2"/>
                      <a:pt x="20" y="0"/>
                      <a:pt x="15" y="0"/>
                    </a:cubicBezTo>
                    <a:cubicBezTo>
                      <a:pt x="7" y="0"/>
                      <a:pt x="0" y="7"/>
                      <a:pt x="0" y="16"/>
                    </a:cubicBezTo>
                    <a:cubicBezTo>
                      <a:pt x="0" y="20"/>
                      <a:pt x="1" y="24"/>
                      <a:pt x="4" y="26"/>
                    </a:cubicBezTo>
                    <a:cubicBezTo>
                      <a:pt x="5" y="27"/>
                      <a:pt x="18" y="41"/>
                      <a:pt x="28"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 name="Freeform 50">
                <a:extLst>
                  <a:ext uri="{FF2B5EF4-FFF2-40B4-BE49-F238E27FC236}">
                    <a16:creationId xmlns:a16="http://schemas.microsoft.com/office/drawing/2014/main" id="{E45E166B-392B-194C-8368-0B1251CA8E35}"/>
                  </a:ext>
                </a:extLst>
              </p:cNvPr>
              <p:cNvSpPr>
                <a:spLocks noEditPoints="1"/>
              </p:cNvSpPr>
              <p:nvPr/>
            </p:nvSpPr>
            <p:spPr bwMode="auto">
              <a:xfrm>
                <a:off x="8798920" y="5344343"/>
                <a:ext cx="962025" cy="960437"/>
              </a:xfrm>
              <a:custGeom>
                <a:avLst/>
                <a:gdLst>
                  <a:gd name="T0" fmla="*/ 0 w 197"/>
                  <a:gd name="T1" fmla="*/ 98 h 196"/>
                  <a:gd name="T2" fmla="*/ 197 w 197"/>
                  <a:gd name="T3" fmla="*/ 98 h 196"/>
                  <a:gd name="T4" fmla="*/ 85 w 197"/>
                  <a:gd name="T5" fmla="*/ 37 h 196"/>
                  <a:gd name="T6" fmla="*/ 112 w 197"/>
                  <a:gd name="T7" fmla="*/ 37 h 196"/>
                  <a:gd name="T8" fmla="*/ 127 w 197"/>
                  <a:gd name="T9" fmla="*/ 72 h 196"/>
                  <a:gd name="T10" fmla="*/ 98 w 197"/>
                  <a:gd name="T11" fmla="*/ 99 h 196"/>
                  <a:gd name="T12" fmla="*/ 70 w 197"/>
                  <a:gd name="T13" fmla="*/ 72 h 196"/>
                  <a:gd name="T14" fmla="*/ 85 w 197"/>
                  <a:gd name="T15" fmla="*/ 37 h 196"/>
                  <a:gd name="T16" fmla="*/ 32 w 197"/>
                  <a:gd name="T17" fmla="*/ 122 h 196"/>
                  <a:gd name="T18" fmla="*/ 64 w 197"/>
                  <a:gd name="T19" fmla="*/ 114 h 196"/>
                  <a:gd name="T20" fmla="*/ 112 w 197"/>
                  <a:gd name="T21" fmla="*/ 114 h 196"/>
                  <a:gd name="T22" fmla="*/ 112 w 197"/>
                  <a:gd name="T23" fmla="*/ 136 h 196"/>
                  <a:gd name="T24" fmla="*/ 84 w 197"/>
                  <a:gd name="T25" fmla="*/ 133 h 196"/>
                  <a:gd name="T26" fmla="*/ 112 w 197"/>
                  <a:gd name="T27" fmla="*/ 131 h 196"/>
                  <a:gd name="T28" fmla="*/ 112 w 197"/>
                  <a:gd name="T29" fmla="*/ 119 h 196"/>
                  <a:gd name="T30" fmla="*/ 64 w 197"/>
                  <a:gd name="T31" fmla="*/ 119 h 196"/>
                  <a:gd name="T32" fmla="*/ 33 w 197"/>
                  <a:gd name="T33" fmla="*/ 127 h 196"/>
                  <a:gd name="T34" fmla="*/ 166 w 197"/>
                  <a:gd name="T35" fmla="*/ 127 h 196"/>
                  <a:gd name="T36" fmla="*/ 110 w 197"/>
                  <a:gd name="T37" fmla="*/ 156 h 196"/>
                  <a:gd name="T38" fmla="*/ 54 w 197"/>
                  <a:gd name="T39" fmla="*/ 151 h 196"/>
                  <a:gd name="T40" fmla="*/ 48 w 197"/>
                  <a:gd name="T41" fmla="*/ 148 h 196"/>
                  <a:gd name="T42" fmla="*/ 34 w 197"/>
                  <a:gd name="T43" fmla="*/ 148 h 196"/>
                  <a:gd name="T44" fmla="*/ 48 w 197"/>
                  <a:gd name="T45" fmla="*/ 142 h 196"/>
                  <a:gd name="T46" fmla="*/ 56 w 197"/>
                  <a:gd name="T47" fmla="*/ 146 h 196"/>
                  <a:gd name="T48" fmla="*/ 110 w 197"/>
                  <a:gd name="T49" fmla="*/ 151 h 196"/>
                  <a:gd name="T50" fmla="*/ 163 w 197"/>
                  <a:gd name="T51" fmla="*/ 123 h 196"/>
                  <a:gd name="T52" fmla="*/ 166 w 197"/>
                  <a:gd name="T53" fmla="*/ 118 h 196"/>
                  <a:gd name="T54" fmla="*/ 156 w 197"/>
                  <a:gd name="T55" fmla="*/ 111 h 196"/>
                  <a:gd name="T56" fmla="*/ 130 w 197"/>
                  <a:gd name="T57" fmla="*/ 128 h 196"/>
                  <a:gd name="T58" fmla="*/ 128 w 197"/>
                  <a:gd name="T59" fmla="*/ 123 h 196"/>
                  <a:gd name="T60" fmla="*/ 153 w 197"/>
                  <a:gd name="T61" fmla="*/ 107 h 196"/>
                  <a:gd name="T62" fmla="*/ 172 w 197"/>
                  <a:gd name="T63" fmla="*/ 119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7" h="196">
                    <a:moveTo>
                      <a:pt x="98" y="0"/>
                    </a:moveTo>
                    <a:cubicBezTo>
                      <a:pt x="44" y="0"/>
                      <a:pt x="0" y="43"/>
                      <a:pt x="0" y="98"/>
                    </a:cubicBezTo>
                    <a:cubicBezTo>
                      <a:pt x="0" y="152"/>
                      <a:pt x="44" y="196"/>
                      <a:pt x="98" y="196"/>
                    </a:cubicBezTo>
                    <a:cubicBezTo>
                      <a:pt x="153" y="196"/>
                      <a:pt x="197" y="152"/>
                      <a:pt x="197" y="98"/>
                    </a:cubicBezTo>
                    <a:cubicBezTo>
                      <a:pt x="197" y="43"/>
                      <a:pt x="153" y="0"/>
                      <a:pt x="98" y="0"/>
                    </a:cubicBezTo>
                    <a:close/>
                    <a:moveTo>
                      <a:pt x="85" y="37"/>
                    </a:moveTo>
                    <a:cubicBezTo>
                      <a:pt x="90" y="37"/>
                      <a:pt x="95" y="38"/>
                      <a:pt x="98" y="42"/>
                    </a:cubicBezTo>
                    <a:cubicBezTo>
                      <a:pt x="102" y="38"/>
                      <a:pt x="107" y="37"/>
                      <a:pt x="112" y="37"/>
                    </a:cubicBezTo>
                    <a:cubicBezTo>
                      <a:pt x="123" y="37"/>
                      <a:pt x="133" y="46"/>
                      <a:pt x="133" y="58"/>
                    </a:cubicBezTo>
                    <a:cubicBezTo>
                      <a:pt x="133" y="63"/>
                      <a:pt x="131" y="68"/>
                      <a:pt x="127" y="72"/>
                    </a:cubicBezTo>
                    <a:cubicBezTo>
                      <a:pt x="126" y="73"/>
                      <a:pt x="103" y="96"/>
                      <a:pt x="100" y="98"/>
                    </a:cubicBezTo>
                    <a:cubicBezTo>
                      <a:pt x="100" y="99"/>
                      <a:pt x="99" y="99"/>
                      <a:pt x="98" y="99"/>
                    </a:cubicBezTo>
                    <a:cubicBezTo>
                      <a:pt x="98" y="99"/>
                      <a:pt x="97" y="99"/>
                      <a:pt x="97" y="98"/>
                    </a:cubicBezTo>
                    <a:cubicBezTo>
                      <a:pt x="94" y="96"/>
                      <a:pt x="71" y="73"/>
                      <a:pt x="70" y="72"/>
                    </a:cubicBezTo>
                    <a:cubicBezTo>
                      <a:pt x="66" y="68"/>
                      <a:pt x="64" y="63"/>
                      <a:pt x="64" y="58"/>
                    </a:cubicBezTo>
                    <a:cubicBezTo>
                      <a:pt x="64" y="46"/>
                      <a:pt x="74" y="37"/>
                      <a:pt x="85" y="37"/>
                    </a:cubicBezTo>
                    <a:close/>
                    <a:moveTo>
                      <a:pt x="30" y="125"/>
                    </a:moveTo>
                    <a:cubicBezTo>
                      <a:pt x="29" y="124"/>
                      <a:pt x="30" y="123"/>
                      <a:pt x="32" y="122"/>
                    </a:cubicBezTo>
                    <a:cubicBezTo>
                      <a:pt x="55" y="115"/>
                      <a:pt x="55" y="115"/>
                      <a:pt x="55" y="115"/>
                    </a:cubicBezTo>
                    <a:cubicBezTo>
                      <a:pt x="58" y="115"/>
                      <a:pt x="61" y="114"/>
                      <a:pt x="64" y="114"/>
                    </a:cubicBezTo>
                    <a:cubicBezTo>
                      <a:pt x="70" y="114"/>
                      <a:pt x="81" y="114"/>
                      <a:pt x="88" y="114"/>
                    </a:cubicBezTo>
                    <a:cubicBezTo>
                      <a:pt x="112" y="114"/>
                      <a:pt x="112" y="114"/>
                      <a:pt x="112" y="114"/>
                    </a:cubicBezTo>
                    <a:cubicBezTo>
                      <a:pt x="118" y="114"/>
                      <a:pt x="123" y="119"/>
                      <a:pt x="123" y="125"/>
                    </a:cubicBezTo>
                    <a:cubicBezTo>
                      <a:pt x="123" y="131"/>
                      <a:pt x="118" y="136"/>
                      <a:pt x="112" y="136"/>
                    </a:cubicBezTo>
                    <a:cubicBezTo>
                      <a:pt x="87" y="136"/>
                      <a:pt x="87" y="136"/>
                      <a:pt x="87" y="136"/>
                    </a:cubicBezTo>
                    <a:cubicBezTo>
                      <a:pt x="85" y="136"/>
                      <a:pt x="84" y="135"/>
                      <a:pt x="84" y="133"/>
                    </a:cubicBezTo>
                    <a:cubicBezTo>
                      <a:pt x="84" y="132"/>
                      <a:pt x="85" y="131"/>
                      <a:pt x="87" y="131"/>
                    </a:cubicBezTo>
                    <a:cubicBezTo>
                      <a:pt x="112" y="131"/>
                      <a:pt x="112" y="131"/>
                      <a:pt x="112" y="131"/>
                    </a:cubicBezTo>
                    <a:cubicBezTo>
                      <a:pt x="115" y="131"/>
                      <a:pt x="118" y="128"/>
                      <a:pt x="118" y="125"/>
                    </a:cubicBezTo>
                    <a:cubicBezTo>
                      <a:pt x="118" y="122"/>
                      <a:pt x="115" y="119"/>
                      <a:pt x="112" y="119"/>
                    </a:cubicBezTo>
                    <a:cubicBezTo>
                      <a:pt x="88" y="119"/>
                      <a:pt x="88" y="119"/>
                      <a:pt x="88" y="119"/>
                    </a:cubicBezTo>
                    <a:cubicBezTo>
                      <a:pt x="81" y="119"/>
                      <a:pt x="70" y="119"/>
                      <a:pt x="64" y="119"/>
                    </a:cubicBezTo>
                    <a:cubicBezTo>
                      <a:pt x="61" y="119"/>
                      <a:pt x="59" y="120"/>
                      <a:pt x="56" y="121"/>
                    </a:cubicBezTo>
                    <a:cubicBezTo>
                      <a:pt x="33" y="127"/>
                      <a:pt x="33" y="127"/>
                      <a:pt x="33" y="127"/>
                    </a:cubicBezTo>
                    <a:cubicBezTo>
                      <a:pt x="32" y="128"/>
                      <a:pt x="30" y="127"/>
                      <a:pt x="30" y="125"/>
                    </a:cubicBezTo>
                    <a:close/>
                    <a:moveTo>
                      <a:pt x="166" y="127"/>
                    </a:moveTo>
                    <a:cubicBezTo>
                      <a:pt x="148" y="140"/>
                      <a:pt x="148" y="140"/>
                      <a:pt x="148" y="140"/>
                    </a:cubicBezTo>
                    <a:cubicBezTo>
                      <a:pt x="137" y="148"/>
                      <a:pt x="124" y="156"/>
                      <a:pt x="110" y="156"/>
                    </a:cubicBezTo>
                    <a:cubicBezTo>
                      <a:pt x="78" y="156"/>
                      <a:pt x="78" y="156"/>
                      <a:pt x="78" y="156"/>
                    </a:cubicBezTo>
                    <a:cubicBezTo>
                      <a:pt x="70" y="156"/>
                      <a:pt x="62" y="155"/>
                      <a:pt x="54" y="151"/>
                    </a:cubicBezTo>
                    <a:cubicBezTo>
                      <a:pt x="54" y="151"/>
                      <a:pt x="54" y="151"/>
                      <a:pt x="53" y="151"/>
                    </a:cubicBezTo>
                    <a:cubicBezTo>
                      <a:pt x="48" y="148"/>
                      <a:pt x="48" y="148"/>
                      <a:pt x="48" y="148"/>
                    </a:cubicBezTo>
                    <a:cubicBezTo>
                      <a:pt x="37" y="150"/>
                      <a:pt x="37" y="150"/>
                      <a:pt x="37" y="150"/>
                    </a:cubicBezTo>
                    <a:cubicBezTo>
                      <a:pt x="35" y="150"/>
                      <a:pt x="34" y="149"/>
                      <a:pt x="34" y="148"/>
                    </a:cubicBezTo>
                    <a:cubicBezTo>
                      <a:pt x="33" y="146"/>
                      <a:pt x="34" y="145"/>
                      <a:pt x="36" y="145"/>
                    </a:cubicBezTo>
                    <a:cubicBezTo>
                      <a:pt x="48" y="142"/>
                      <a:pt x="48" y="142"/>
                      <a:pt x="48" y="142"/>
                    </a:cubicBezTo>
                    <a:cubicBezTo>
                      <a:pt x="49" y="142"/>
                      <a:pt x="49" y="142"/>
                      <a:pt x="50" y="142"/>
                    </a:cubicBezTo>
                    <a:cubicBezTo>
                      <a:pt x="56" y="146"/>
                      <a:pt x="56" y="146"/>
                      <a:pt x="56" y="146"/>
                    </a:cubicBezTo>
                    <a:cubicBezTo>
                      <a:pt x="64" y="150"/>
                      <a:pt x="71" y="151"/>
                      <a:pt x="78" y="151"/>
                    </a:cubicBezTo>
                    <a:cubicBezTo>
                      <a:pt x="110" y="151"/>
                      <a:pt x="110" y="151"/>
                      <a:pt x="110" y="151"/>
                    </a:cubicBezTo>
                    <a:cubicBezTo>
                      <a:pt x="122" y="151"/>
                      <a:pt x="134" y="143"/>
                      <a:pt x="145" y="136"/>
                    </a:cubicBezTo>
                    <a:cubicBezTo>
                      <a:pt x="163" y="123"/>
                      <a:pt x="163" y="123"/>
                      <a:pt x="163" y="123"/>
                    </a:cubicBezTo>
                    <a:cubicBezTo>
                      <a:pt x="163" y="123"/>
                      <a:pt x="163" y="123"/>
                      <a:pt x="163" y="123"/>
                    </a:cubicBezTo>
                    <a:cubicBezTo>
                      <a:pt x="165" y="122"/>
                      <a:pt x="166" y="120"/>
                      <a:pt x="166" y="118"/>
                    </a:cubicBezTo>
                    <a:cubicBezTo>
                      <a:pt x="167" y="117"/>
                      <a:pt x="166" y="115"/>
                      <a:pt x="165" y="113"/>
                    </a:cubicBezTo>
                    <a:cubicBezTo>
                      <a:pt x="163" y="110"/>
                      <a:pt x="159" y="110"/>
                      <a:pt x="156" y="111"/>
                    </a:cubicBezTo>
                    <a:cubicBezTo>
                      <a:pt x="134" y="126"/>
                      <a:pt x="134" y="126"/>
                      <a:pt x="134" y="126"/>
                    </a:cubicBezTo>
                    <a:cubicBezTo>
                      <a:pt x="132" y="127"/>
                      <a:pt x="131" y="128"/>
                      <a:pt x="130" y="128"/>
                    </a:cubicBezTo>
                    <a:cubicBezTo>
                      <a:pt x="129" y="129"/>
                      <a:pt x="127" y="128"/>
                      <a:pt x="126" y="127"/>
                    </a:cubicBezTo>
                    <a:cubicBezTo>
                      <a:pt x="126" y="126"/>
                      <a:pt x="126" y="124"/>
                      <a:pt x="128" y="123"/>
                    </a:cubicBezTo>
                    <a:cubicBezTo>
                      <a:pt x="129" y="123"/>
                      <a:pt x="130" y="122"/>
                      <a:pt x="131" y="121"/>
                    </a:cubicBezTo>
                    <a:cubicBezTo>
                      <a:pt x="153" y="107"/>
                      <a:pt x="153" y="107"/>
                      <a:pt x="153" y="107"/>
                    </a:cubicBezTo>
                    <a:cubicBezTo>
                      <a:pt x="159" y="103"/>
                      <a:pt x="166" y="105"/>
                      <a:pt x="170" y="110"/>
                    </a:cubicBezTo>
                    <a:cubicBezTo>
                      <a:pt x="172" y="113"/>
                      <a:pt x="172" y="116"/>
                      <a:pt x="172" y="119"/>
                    </a:cubicBezTo>
                    <a:cubicBezTo>
                      <a:pt x="171" y="123"/>
                      <a:pt x="169" y="125"/>
                      <a:pt x="166" y="1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sp>
        <p:nvSpPr>
          <p:cNvPr id="15" name="TextBox 14">
            <a:extLst>
              <a:ext uri="{FF2B5EF4-FFF2-40B4-BE49-F238E27FC236}">
                <a16:creationId xmlns:a16="http://schemas.microsoft.com/office/drawing/2014/main" id="{92C7BFCB-1516-0D4C-918F-8027A9A58CF2}"/>
              </a:ext>
            </a:extLst>
          </p:cNvPr>
          <p:cNvSpPr txBox="1"/>
          <p:nvPr userDrawn="1"/>
        </p:nvSpPr>
        <p:spPr>
          <a:xfrm>
            <a:off x="763929" y="6323219"/>
            <a:ext cx="2870521" cy="184666"/>
          </a:xfrm>
          <a:prstGeom prst="rect">
            <a:avLst/>
          </a:prstGeom>
          <a:noFill/>
        </p:spPr>
        <p:txBody>
          <a:bodyPr wrap="square" rtlCol="0">
            <a:spAutoFit/>
          </a:bodyPr>
          <a:lstStyle/>
          <a:p>
            <a:pPr algn="ctr"/>
            <a:r>
              <a:rPr lang="en-US" sz="600" b="0" i="0" kern="1200" dirty="0">
                <a:solidFill>
                  <a:srgbClr val="54575A"/>
                </a:solidFill>
                <a:effectLst/>
                <a:latin typeface="Arial" panose="020B0604020202020204" pitchFamily="34" charset="0"/>
                <a:ea typeface="+mn-ea"/>
                <a:cs typeface="Arial" panose="020B0604020202020204" pitchFamily="34" charset="0"/>
              </a:rPr>
              <a:t>CRP2011_006442.1</a:t>
            </a:r>
            <a:endParaRPr lang="en-US" sz="600" dirty="0">
              <a:solidFill>
                <a:srgbClr val="54575A"/>
              </a:solidFill>
              <a:latin typeface="Arial" panose="020B0604020202020204" pitchFamily="34" charset="0"/>
              <a:cs typeface="Arial" panose="020B0604020202020204" pitchFamily="34" charset="0"/>
            </a:endParaRPr>
          </a:p>
        </p:txBody>
      </p:sp>
      <p:pic>
        <p:nvPicPr>
          <p:cNvPr id="18" name="bjClassifierImageBottom">
            <a:extLst>
              <a:ext uri="{FF2B5EF4-FFF2-40B4-BE49-F238E27FC236}">
                <a16:creationId xmlns:a16="http://schemas.microsoft.com/office/drawing/2014/main" id="{6A99926F-9079-0617-DD9F-678E67D2EF54}"/>
              </a:ext>
            </a:extLst>
          </p:cNvPr>
          <p:cNvPicPr>
            <a:picLocks/>
          </p:cNvPicPr>
          <p:nvPr userDrawn="1"/>
        </p:nvPicPr>
        <p:blipFill>
          <a:blip r:embed="rId3"/>
          <a:stretch>
            <a:fillRect/>
          </a:stretch>
        </p:blipFill>
        <p:spPr>
          <a:xfrm>
            <a:off x="63500" y="6512560"/>
            <a:ext cx="1143000" cy="281940"/>
          </a:xfrm>
          <a:prstGeom prst="rect">
            <a:avLst/>
          </a:prstGeom>
        </p:spPr>
      </p:pic>
    </p:spTree>
    <p:extLst>
      <p:ext uri="{BB962C8B-B14F-4D97-AF65-F5344CB8AC3E}">
        <p14:creationId xmlns:p14="http://schemas.microsoft.com/office/powerpoint/2010/main" val="3905462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amilyPath">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06B19CB-B0CF-7643-8419-A7661C1B756D}" type="datetimeFigureOut">
              <a:rPr lang="en-US" smtClean="0"/>
              <a:t>12/6/2023</a:t>
            </a:fld>
            <a:endParaRPr lang="en-US"/>
          </a:p>
        </p:txBody>
      </p:sp>
      <p:sp>
        <p:nvSpPr>
          <p:cNvPr id="5" name="Footer Placeholder 4"/>
          <p:cNvSpPr>
            <a:spLocks noGrp="1"/>
          </p:cNvSpPr>
          <p:nvPr>
            <p:ph type="ftr" sz="quarter" idx="11"/>
          </p:nvPr>
        </p:nvSpPr>
        <p:spPr>
          <a:xfrm>
            <a:off x="4922324" y="6356351"/>
            <a:ext cx="2884959" cy="365125"/>
          </a:xfrm>
        </p:spPr>
        <p:txBody>
          <a:bodyPr/>
          <a:lstStyle>
            <a:lvl1pPr algn="l">
              <a:defRPr/>
            </a:lvl1pPr>
          </a:lstStyle>
          <a:p>
            <a:r>
              <a:rPr lang="en-US" dirty="0"/>
              <a:t>LIFE EVENT GUIDE</a:t>
            </a:r>
          </a:p>
        </p:txBody>
      </p:sp>
      <p:sp>
        <p:nvSpPr>
          <p:cNvPr id="6" name="Slide Number Placeholder 5"/>
          <p:cNvSpPr>
            <a:spLocks noGrp="1"/>
          </p:cNvSpPr>
          <p:nvPr>
            <p:ph type="sldNum" sz="quarter" idx="12"/>
          </p:nvPr>
        </p:nvSpPr>
        <p:spPr>
          <a:xfrm>
            <a:off x="8093034" y="6356351"/>
            <a:ext cx="714002" cy="365125"/>
          </a:xfrm>
        </p:spPr>
        <p:txBody>
          <a:bodyPr/>
          <a:lstStyle>
            <a:lvl1pPr algn="r">
              <a:defRPr>
                <a:latin typeface="Arial" panose="020B0604020202020204" pitchFamily="34" charset="0"/>
                <a:cs typeface="Arial" panose="020B0604020202020204" pitchFamily="34" charset="0"/>
              </a:defRPr>
            </a:lvl1pPr>
          </a:lstStyle>
          <a:p>
            <a:fld id="{70A43262-A90E-F049-A1EB-E6535B5BE848}" type="slidenum">
              <a:rPr lang="en-US" smtClean="0"/>
              <a:pPr/>
              <a:t>‹#›</a:t>
            </a:fld>
            <a:endParaRPr lang="en-US" dirty="0"/>
          </a:p>
        </p:txBody>
      </p:sp>
      <p:sp>
        <p:nvSpPr>
          <p:cNvPr id="18" name="Rectangle 17">
            <a:extLst>
              <a:ext uri="{FF2B5EF4-FFF2-40B4-BE49-F238E27FC236}">
                <a16:creationId xmlns:a16="http://schemas.microsoft.com/office/drawing/2014/main" id="{ADE6813D-5626-2049-99BF-F7188FDD2151}"/>
              </a:ext>
            </a:extLst>
          </p:cNvPr>
          <p:cNvSpPr/>
          <p:nvPr userDrawn="1"/>
        </p:nvSpPr>
        <p:spPr>
          <a:xfrm>
            <a:off x="0" y="0"/>
            <a:ext cx="4572000" cy="68580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9F5E8A9B-DEE8-E641-8B01-CA4E9ADFB890}"/>
              </a:ext>
            </a:extLst>
          </p:cNvPr>
          <p:cNvCxnSpPr>
            <a:cxnSpLocks/>
          </p:cNvCxnSpPr>
          <p:nvPr userDrawn="1"/>
        </p:nvCxnSpPr>
        <p:spPr>
          <a:xfrm>
            <a:off x="4922323" y="1132692"/>
            <a:ext cx="3697937" cy="0"/>
          </a:xfrm>
          <a:prstGeom prst="line">
            <a:avLst/>
          </a:prstGeom>
          <a:ln w="12700">
            <a:solidFill>
              <a:srgbClr val="54575A"/>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D010D24-5FFF-404D-A754-87FA835D01E7}"/>
              </a:ext>
            </a:extLst>
          </p:cNvPr>
          <p:cNvSpPr txBox="1"/>
          <p:nvPr userDrawn="1"/>
        </p:nvSpPr>
        <p:spPr>
          <a:xfrm>
            <a:off x="5883835" y="5564292"/>
            <a:ext cx="2975831" cy="553998"/>
          </a:xfrm>
          <a:prstGeom prst="rect">
            <a:avLst/>
          </a:prstGeom>
          <a:noFill/>
        </p:spPr>
        <p:txBody>
          <a:bodyPr wrap="square" rtlCol="0">
            <a:noAutofit/>
          </a:bodyPr>
          <a:lstStyle/>
          <a:p>
            <a:r>
              <a:rPr lang="en-US" sz="1200" b="1" i="0" kern="1200" dirty="0">
                <a:solidFill>
                  <a:srgbClr val="009BDF"/>
                </a:solidFill>
                <a:effectLst/>
                <a:latin typeface="Arial" panose="020B0604020202020204" pitchFamily="34" charset="0"/>
                <a:ea typeface="+mn-ea"/>
                <a:cs typeface="Arial" panose="020B0604020202020204" pitchFamily="34" charset="0"/>
              </a:rPr>
              <a:t>SEARCH FAMILYPATH IN YOUR </a:t>
            </a:r>
            <a:br>
              <a:rPr lang="en-US" sz="1200" b="1" i="0" kern="1200" dirty="0">
                <a:solidFill>
                  <a:srgbClr val="009BDF"/>
                </a:solidFill>
                <a:effectLst/>
                <a:latin typeface="Arial" panose="020B0604020202020204" pitchFamily="34" charset="0"/>
                <a:ea typeface="+mn-ea"/>
                <a:cs typeface="Arial" panose="020B0604020202020204" pitchFamily="34" charset="0"/>
              </a:rPr>
            </a:br>
            <a:r>
              <a:rPr lang="en-US" sz="1200" b="1" i="0" kern="1200" dirty="0">
                <a:solidFill>
                  <a:srgbClr val="009BDF"/>
                </a:solidFill>
                <a:effectLst/>
                <a:latin typeface="Arial" panose="020B0604020202020204" pitchFamily="34" charset="0"/>
                <a:ea typeface="+mn-ea"/>
                <a:cs typeface="Arial" panose="020B0604020202020204" pitchFamily="34" charset="0"/>
              </a:rPr>
              <a:t>APP STORE TO DOWNLOAD</a:t>
            </a:r>
            <a:endParaRPr lang="en-US" sz="1200" b="1" i="0" dirty="0">
              <a:solidFill>
                <a:srgbClr val="009BDF"/>
              </a:solidFill>
              <a:latin typeface="Arial" panose="020B0604020202020204" pitchFamily="34" charset="0"/>
              <a:cs typeface="Arial" panose="020B0604020202020204" pitchFamily="34" charset="0"/>
            </a:endParaRPr>
          </a:p>
          <a:p>
            <a:endParaRPr lang="en-US" dirty="0"/>
          </a:p>
        </p:txBody>
      </p:sp>
      <p:pic>
        <p:nvPicPr>
          <p:cNvPr id="30" name="Picture 29">
            <a:extLst>
              <a:ext uri="{FF2B5EF4-FFF2-40B4-BE49-F238E27FC236}">
                <a16:creationId xmlns:a16="http://schemas.microsoft.com/office/drawing/2014/main" id="{ADF79566-BD97-3243-AC7E-7C55ABB8717A}"/>
              </a:ext>
            </a:extLst>
          </p:cNvPr>
          <p:cNvPicPr>
            <a:picLocks noChangeAspect="1"/>
          </p:cNvPicPr>
          <p:nvPr userDrawn="1"/>
        </p:nvPicPr>
        <p:blipFill rotWithShape="1">
          <a:blip r:embed="rId2"/>
          <a:srcRect l="38354" t="152" r="17493" b="74"/>
          <a:stretch/>
        </p:blipFill>
        <p:spPr>
          <a:xfrm flipH="1">
            <a:off x="0" y="0"/>
            <a:ext cx="4571062" cy="6858000"/>
          </a:xfrm>
          <a:prstGeom prst="rect">
            <a:avLst/>
          </a:prstGeom>
        </p:spPr>
      </p:pic>
      <p:sp>
        <p:nvSpPr>
          <p:cNvPr id="31" name="Title 1">
            <a:extLst>
              <a:ext uri="{FF2B5EF4-FFF2-40B4-BE49-F238E27FC236}">
                <a16:creationId xmlns:a16="http://schemas.microsoft.com/office/drawing/2014/main" id="{2F25BBAB-F23E-FC42-860F-1CE65B73699E}"/>
              </a:ext>
            </a:extLst>
          </p:cNvPr>
          <p:cNvSpPr txBox="1">
            <a:spLocks/>
          </p:cNvSpPr>
          <p:nvPr userDrawn="1"/>
        </p:nvSpPr>
        <p:spPr>
          <a:xfrm>
            <a:off x="4852381" y="265920"/>
            <a:ext cx="3937340" cy="7717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300" b="1" kern="1200">
                <a:solidFill>
                  <a:srgbClr val="009BDF"/>
                </a:solidFill>
                <a:latin typeface="Arial" panose="020B0604020202020204" pitchFamily="34" charset="0"/>
                <a:ea typeface="+mj-ea"/>
                <a:cs typeface="Arial" panose="020B0604020202020204" pitchFamily="34" charset="0"/>
              </a:defRPr>
            </a:lvl1pPr>
          </a:lstStyle>
          <a:p>
            <a:r>
              <a:rPr lang="en-US"/>
              <a:t>WOMEN’S HEALTH CARE DIGITAL SUPPORT</a:t>
            </a:r>
            <a:endParaRPr lang="en-US" dirty="0"/>
          </a:p>
        </p:txBody>
      </p:sp>
      <p:sp>
        <p:nvSpPr>
          <p:cNvPr id="32" name="Subtitle 2">
            <a:extLst>
              <a:ext uri="{FF2B5EF4-FFF2-40B4-BE49-F238E27FC236}">
                <a16:creationId xmlns:a16="http://schemas.microsoft.com/office/drawing/2014/main" id="{3046437A-2CB5-6647-BBD9-2F9C7B39B8F0}"/>
              </a:ext>
            </a:extLst>
          </p:cNvPr>
          <p:cNvSpPr txBox="1">
            <a:spLocks/>
          </p:cNvSpPr>
          <p:nvPr userDrawn="1"/>
        </p:nvSpPr>
        <p:spPr>
          <a:xfrm>
            <a:off x="4846122" y="1309424"/>
            <a:ext cx="3779678" cy="62187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54575A"/>
                </a:solidFill>
              </a:rPr>
              <a:t>Because no two journeys are the same</a:t>
            </a:r>
          </a:p>
        </p:txBody>
      </p:sp>
      <p:sp>
        <p:nvSpPr>
          <p:cNvPr id="2" name="TextBox 1">
            <a:extLst>
              <a:ext uri="{FF2B5EF4-FFF2-40B4-BE49-F238E27FC236}">
                <a16:creationId xmlns:a16="http://schemas.microsoft.com/office/drawing/2014/main" id="{5488ED75-9019-424E-BD00-016AF3ED12B7}"/>
              </a:ext>
            </a:extLst>
          </p:cNvPr>
          <p:cNvSpPr txBox="1"/>
          <p:nvPr userDrawn="1"/>
        </p:nvSpPr>
        <p:spPr>
          <a:xfrm>
            <a:off x="4866441" y="1630521"/>
            <a:ext cx="3940595" cy="3465914"/>
          </a:xfrm>
          <a:prstGeom prst="rect">
            <a:avLst/>
          </a:prstGeom>
          <a:noFill/>
        </p:spPr>
        <p:txBody>
          <a:bodyPr wrap="square" rtlCol="0">
            <a:noAutofit/>
          </a:bodyPr>
          <a:lstStyle/>
          <a:p>
            <a:pPr>
              <a:lnSpc>
                <a:spcPct val="130000"/>
              </a:lnSpc>
            </a:pPr>
            <a:r>
              <a:rPr lang="en-US" sz="1200" b="1" dirty="0">
                <a:solidFill>
                  <a:srgbClr val="54575A"/>
                </a:solidFill>
                <a:latin typeface="Arial" panose="020B0604020202020204" pitchFamily="34" charset="0"/>
                <a:cs typeface="Arial" panose="020B0604020202020204" pitchFamily="34" charset="0"/>
              </a:rPr>
              <a:t>Every woman’s family planning and pregnancy </a:t>
            </a:r>
            <a:r>
              <a:rPr lang="en-US" sz="1200" dirty="0">
                <a:solidFill>
                  <a:srgbClr val="54575A"/>
                </a:solidFill>
                <a:latin typeface="Arial" panose="020B0604020202020204" pitchFamily="34" charset="0"/>
                <a:cs typeface="Arial" panose="020B0604020202020204" pitchFamily="34" charset="0"/>
              </a:rPr>
              <a:t>experiences are different. So, their support and resources should be, too. </a:t>
            </a:r>
          </a:p>
          <a:p>
            <a:pPr>
              <a:lnSpc>
                <a:spcPct val="130000"/>
              </a:lnSpc>
            </a:pPr>
            <a:endParaRPr lang="en-US" sz="1200" dirty="0">
              <a:solidFill>
                <a:srgbClr val="54575A"/>
              </a:solidFill>
              <a:latin typeface="Arial" panose="020B0604020202020204" pitchFamily="34" charset="0"/>
              <a:cs typeface="Arial" panose="020B0604020202020204" pitchFamily="34" charset="0"/>
            </a:endParaRPr>
          </a:p>
          <a:p>
            <a:pPr>
              <a:lnSpc>
                <a:spcPct val="130000"/>
              </a:lnSpc>
            </a:pPr>
            <a:r>
              <a:rPr lang="en-US" sz="1200" dirty="0">
                <a:solidFill>
                  <a:srgbClr val="54575A"/>
                </a:solidFill>
                <a:latin typeface="Arial" panose="020B0604020202020204" pitchFamily="34" charset="0"/>
                <a:cs typeface="Arial" panose="020B0604020202020204" pitchFamily="34" charset="0"/>
              </a:rPr>
              <a:t>We offer an innovative digital tool that provides timely, relevant information that is tailored to you and your experience. This program easily integrates into your daily life and changes based on how you interact with it.</a:t>
            </a:r>
          </a:p>
          <a:p>
            <a:pPr>
              <a:lnSpc>
                <a:spcPct val="130000"/>
              </a:lnSpc>
            </a:pPr>
            <a:endParaRPr lang="en-US" sz="1200" dirty="0">
              <a:solidFill>
                <a:srgbClr val="54575A"/>
              </a:solidFill>
              <a:latin typeface="Arial" panose="020B0604020202020204" pitchFamily="34" charset="0"/>
              <a:cs typeface="Arial" panose="020B0604020202020204" pitchFamily="34" charset="0"/>
            </a:endParaRPr>
          </a:p>
          <a:p>
            <a:pPr>
              <a:lnSpc>
                <a:spcPct val="130000"/>
              </a:lnSpc>
            </a:pPr>
            <a:r>
              <a:rPr lang="en-US" sz="1200" dirty="0">
                <a:solidFill>
                  <a:srgbClr val="54575A"/>
                </a:solidFill>
                <a:latin typeface="Arial" panose="020B0604020202020204" pitchFamily="34" charset="0"/>
                <a:cs typeface="Arial" panose="020B0604020202020204" pitchFamily="34" charset="0"/>
              </a:rPr>
              <a:t>The digital women’s health care solution provides support for every step of your journey, including:</a:t>
            </a:r>
          </a:p>
          <a:p>
            <a:pPr marL="171450" indent="-171450">
              <a:lnSpc>
                <a:spcPct val="130000"/>
              </a:lnSpc>
              <a:buClr>
                <a:srgbClr val="009BDF"/>
              </a:buClr>
              <a:buFont typeface="Arial" panose="020B0604020202020204" pitchFamily="34" charset="0"/>
              <a:buChar char="•"/>
            </a:pPr>
            <a:r>
              <a:rPr lang="en-US" sz="1200" dirty="0">
                <a:solidFill>
                  <a:srgbClr val="54575A"/>
                </a:solidFill>
                <a:latin typeface="Arial" panose="020B0604020202020204" pitchFamily="34" charset="0"/>
                <a:cs typeface="Arial" panose="020B0604020202020204" pitchFamily="34" charset="0"/>
              </a:rPr>
              <a:t>Family planning</a:t>
            </a:r>
          </a:p>
          <a:p>
            <a:pPr marL="171450" indent="-171450">
              <a:lnSpc>
                <a:spcPct val="130000"/>
              </a:lnSpc>
              <a:buClr>
                <a:srgbClr val="009BDF"/>
              </a:buClr>
              <a:buFont typeface="Arial" panose="020B0604020202020204" pitchFamily="34" charset="0"/>
              <a:buChar char="•"/>
            </a:pPr>
            <a:r>
              <a:rPr lang="en-US" sz="1200" dirty="0">
                <a:solidFill>
                  <a:srgbClr val="54575A"/>
                </a:solidFill>
                <a:latin typeface="Arial" panose="020B0604020202020204" pitchFamily="34" charset="0"/>
                <a:cs typeface="Arial" panose="020B0604020202020204" pitchFamily="34" charset="0"/>
              </a:rPr>
              <a:t>Pregnancy</a:t>
            </a:r>
          </a:p>
          <a:p>
            <a:pPr marL="171450" indent="-171450">
              <a:lnSpc>
                <a:spcPct val="130000"/>
              </a:lnSpc>
              <a:buClr>
                <a:srgbClr val="009BDF"/>
              </a:buClr>
              <a:buFont typeface="Arial" panose="020B0604020202020204" pitchFamily="34" charset="0"/>
              <a:buChar char="•"/>
            </a:pPr>
            <a:r>
              <a:rPr lang="en-US" sz="1200" dirty="0">
                <a:solidFill>
                  <a:srgbClr val="54575A"/>
                </a:solidFill>
                <a:latin typeface="Arial" panose="020B0604020202020204" pitchFamily="34" charset="0"/>
                <a:cs typeface="Arial" panose="020B0604020202020204" pitchFamily="34" charset="0"/>
              </a:rPr>
              <a:t>Post-partum</a:t>
            </a:r>
          </a:p>
        </p:txBody>
      </p:sp>
      <p:pic>
        <p:nvPicPr>
          <p:cNvPr id="7" name="Picture 6">
            <a:extLst>
              <a:ext uri="{FF2B5EF4-FFF2-40B4-BE49-F238E27FC236}">
                <a16:creationId xmlns:a16="http://schemas.microsoft.com/office/drawing/2014/main" id="{8B0842C1-02C7-1F41-9DB7-AF7621E57AC6}"/>
              </a:ext>
            </a:extLst>
          </p:cNvPr>
          <p:cNvPicPr>
            <a:picLocks noChangeAspect="1"/>
          </p:cNvPicPr>
          <p:nvPr userDrawn="1"/>
        </p:nvPicPr>
        <p:blipFill>
          <a:blip r:embed="rId3"/>
          <a:stretch>
            <a:fillRect/>
          </a:stretch>
        </p:blipFill>
        <p:spPr>
          <a:xfrm>
            <a:off x="4967527" y="5417877"/>
            <a:ext cx="735468" cy="735468"/>
          </a:xfrm>
          <a:prstGeom prst="rect">
            <a:avLst/>
          </a:prstGeom>
        </p:spPr>
      </p:pic>
      <p:pic>
        <p:nvPicPr>
          <p:cNvPr id="9" name="bjClassifierImageBottom">
            <a:extLst>
              <a:ext uri="{FF2B5EF4-FFF2-40B4-BE49-F238E27FC236}">
                <a16:creationId xmlns:a16="http://schemas.microsoft.com/office/drawing/2014/main" id="{30DB7331-E6C7-EC6D-FBB0-96C0FE35E949}"/>
              </a:ext>
            </a:extLst>
          </p:cNvPr>
          <p:cNvPicPr>
            <a:picLocks/>
          </p:cNvPicPr>
          <p:nvPr userDrawn="1"/>
        </p:nvPicPr>
        <p:blipFill>
          <a:blip r:embed="rId4"/>
          <a:stretch>
            <a:fillRect/>
          </a:stretch>
        </p:blipFill>
        <p:spPr>
          <a:xfrm>
            <a:off x="63500" y="6512560"/>
            <a:ext cx="1143000" cy="281940"/>
          </a:xfrm>
          <a:prstGeom prst="rect">
            <a:avLst/>
          </a:prstGeom>
        </p:spPr>
      </p:pic>
    </p:spTree>
    <p:extLst>
      <p:ext uri="{BB962C8B-B14F-4D97-AF65-F5344CB8AC3E}">
        <p14:creationId xmlns:p14="http://schemas.microsoft.com/office/powerpoint/2010/main" val="3613350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age w/ 1 Column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45000" y="322356"/>
            <a:ext cx="4257003" cy="771751"/>
          </a:xfrm>
        </p:spPr>
        <p:txBody>
          <a:bodyPr anchor="b">
            <a:noAutofit/>
          </a:bodyPr>
          <a:lstStyle>
            <a:lvl1pPr algn="l">
              <a:lnSpc>
                <a:spcPct val="80000"/>
              </a:lnSpc>
              <a:defRPr sz="2300" b="1">
                <a:solidFill>
                  <a:srgbClr val="009BDF"/>
                </a:solidFill>
                <a:latin typeface="Arial" panose="020B0604020202020204" pitchFamily="34" charset="0"/>
                <a:cs typeface="Arial" panose="020B0604020202020204" pitchFamily="34" charset="0"/>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445000" y="1380572"/>
            <a:ext cx="4257003" cy="621875"/>
          </a:xfrm>
        </p:spPr>
        <p:txBody>
          <a:bodyPr>
            <a:noAutofit/>
          </a:bodyPr>
          <a:lstStyle>
            <a:lvl1pPr marL="0" indent="0" algn="l">
              <a:buNone/>
              <a:defRPr sz="16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a:xfrm>
            <a:off x="342900" y="6356351"/>
            <a:ext cx="7464383" cy="365125"/>
          </a:xfrm>
        </p:spPr>
        <p:txBody>
          <a:bodyPr/>
          <a:lstStyle>
            <a:lvl1pPr algn="l">
              <a:defRPr/>
            </a:lvl1pPr>
          </a:lstStyle>
          <a:p>
            <a:r>
              <a:rPr lang="en-US" dirty="0"/>
              <a:t>LIFE EVENT GUIDE</a:t>
            </a:r>
          </a:p>
        </p:txBody>
      </p:sp>
      <p:sp>
        <p:nvSpPr>
          <p:cNvPr id="6" name="Slide Number Placeholder 5"/>
          <p:cNvSpPr>
            <a:spLocks noGrp="1"/>
          </p:cNvSpPr>
          <p:nvPr>
            <p:ph type="sldNum" sz="quarter" idx="12"/>
          </p:nvPr>
        </p:nvSpPr>
        <p:spPr>
          <a:xfrm>
            <a:off x="8093034" y="6356351"/>
            <a:ext cx="714002" cy="365125"/>
          </a:xfrm>
        </p:spPr>
        <p:txBody>
          <a:bodyPr/>
          <a:lstStyle>
            <a:lvl1pPr algn="r">
              <a:defRPr>
                <a:latin typeface="Arial" panose="020B0604020202020204" pitchFamily="34" charset="0"/>
                <a:cs typeface="Arial" panose="020B0604020202020204" pitchFamily="34" charset="0"/>
              </a:defRPr>
            </a:lvl1pPr>
          </a:lstStyle>
          <a:p>
            <a:fld id="{70A43262-A90E-F049-A1EB-E6535B5BE848}" type="slidenum">
              <a:rPr lang="en-US" smtClean="0"/>
              <a:pPr/>
              <a:t>‹#›</a:t>
            </a:fld>
            <a:endParaRPr lang="en-US" dirty="0"/>
          </a:p>
        </p:txBody>
      </p:sp>
      <p:sp>
        <p:nvSpPr>
          <p:cNvPr id="18" name="Rectangle 17">
            <a:extLst>
              <a:ext uri="{FF2B5EF4-FFF2-40B4-BE49-F238E27FC236}">
                <a16:creationId xmlns:a16="http://schemas.microsoft.com/office/drawing/2014/main" id="{ADE6813D-5626-2049-99BF-F7188FDD2151}"/>
              </a:ext>
            </a:extLst>
          </p:cNvPr>
          <p:cNvSpPr/>
          <p:nvPr userDrawn="1"/>
        </p:nvSpPr>
        <p:spPr>
          <a:xfrm>
            <a:off x="438150" y="393616"/>
            <a:ext cx="3641168" cy="595797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9F5E8A9B-DEE8-E641-8B01-CA4E9ADFB890}"/>
              </a:ext>
            </a:extLst>
          </p:cNvPr>
          <p:cNvCxnSpPr>
            <a:cxnSpLocks/>
          </p:cNvCxnSpPr>
          <p:nvPr userDrawn="1"/>
        </p:nvCxnSpPr>
        <p:spPr>
          <a:xfrm>
            <a:off x="4513241" y="1222351"/>
            <a:ext cx="4188762" cy="0"/>
          </a:xfrm>
          <a:prstGeom prst="line">
            <a:avLst/>
          </a:prstGeom>
          <a:ln w="12700">
            <a:solidFill>
              <a:srgbClr val="54575A"/>
            </a:solidFill>
          </a:ln>
        </p:spPr>
        <p:style>
          <a:lnRef idx="1">
            <a:schemeClr val="accent1"/>
          </a:lnRef>
          <a:fillRef idx="0">
            <a:schemeClr val="accent1"/>
          </a:fillRef>
          <a:effectRef idx="0">
            <a:schemeClr val="accent1"/>
          </a:effectRef>
          <a:fontRef idx="minor">
            <a:schemeClr val="tx1"/>
          </a:fontRef>
        </p:style>
      </p:cxnSp>
      <p:sp>
        <p:nvSpPr>
          <p:cNvPr id="35" name="Text Placeholder 30">
            <a:extLst>
              <a:ext uri="{FF2B5EF4-FFF2-40B4-BE49-F238E27FC236}">
                <a16:creationId xmlns:a16="http://schemas.microsoft.com/office/drawing/2014/main" id="{E7055B13-6EBA-6C4B-AA99-7689CBB7B5C3}"/>
              </a:ext>
            </a:extLst>
          </p:cNvPr>
          <p:cNvSpPr>
            <a:spLocks noGrp="1"/>
          </p:cNvSpPr>
          <p:nvPr>
            <p:ph type="body" sz="quarter" idx="13"/>
          </p:nvPr>
        </p:nvSpPr>
        <p:spPr>
          <a:xfrm>
            <a:off x="4445000" y="1662299"/>
            <a:ext cx="4257003" cy="3330720"/>
          </a:xfrm>
        </p:spPr>
        <p:txBody>
          <a:bodyPr numCol="1" spcCol="457200">
            <a:noAutofit/>
          </a:bodyPr>
          <a:lstStyle>
            <a:lvl1pPr marL="0" indent="0">
              <a:lnSpc>
                <a:spcPct val="130000"/>
              </a:lnSpc>
              <a:buNone/>
              <a:defRPr sz="1200">
                <a:solidFill>
                  <a:schemeClr val="tx2"/>
                </a:solidFill>
                <a:latin typeface="Arial" panose="020B0604020202020204" pitchFamily="34" charset="0"/>
                <a:cs typeface="Arial" panose="020B0604020202020204" pitchFamily="34" charset="0"/>
              </a:defRPr>
            </a:lvl1pPr>
            <a:lvl2pPr marL="457200" indent="0">
              <a:buNone/>
              <a:defRPr sz="1200">
                <a:solidFill>
                  <a:schemeClr val="tx2"/>
                </a:solidFill>
                <a:latin typeface="Arial" panose="020B0604020202020204" pitchFamily="34" charset="0"/>
                <a:cs typeface="Arial" panose="020B0604020202020204" pitchFamily="34" charset="0"/>
              </a:defRPr>
            </a:lvl2pPr>
            <a:lvl3pPr marL="914400" indent="0">
              <a:buNone/>
              <a:defRPr sz="1200">
                <a:solidFill>
                  <a:schemeClr val="tx2"/>
                </a:solidFill>
                <a:latin typeface="Arial" panose="020B0604020202020204" pitchFamily="34" charset="0"/>
                <a:cs typeface="Arial" panose="020B0604020202020204" pitchFamily="34" charset="0"/>
              </a:defRPr>
            </a:lvl3pPr>
            <a:lvl4pPr marL="1371600" indent="0">
              <a:buNone/>
              <a:defRPr sz="1200">
                <a:solidFill>
                  <a:schemeClr val="tx2"/>
                </a:solidFill>
                <a:latin typeface="Arial" panose="020B0604020202020204" pitchFamily="34" charset="0"/>
                <a:cs typeface="Arial" panose="020B0604020202020204" pitchFamily="34" charset="0"/>
              </a:defRPr>
            </a:lvl4pPr>
            <a:lvl5pPr marL="1828800" indent="0">
              <a:buNone/>
              <a:defRPr sz="1200" b="1">
                <a:solidFill>
                  <a:srgbClr val="009BDF"/>
                </a:solidFill>
                <a:latin typeface="Arial" panose="020B0604020202020204" pitchFamily="34" charset="0"/>
                <a:cs typeface="Arial" panose="020B0604020202020204" pitchFamily="34" charset="0"/>
              </a:defRPr>
            </a:lvl5pPr>
          </a:lstStyle>
          <a:p>
            <a:pPr lvl="0"/>
            <a:r>
              <a:rPr lang="en-US" dirty="0"/>
              <a:t>Edit Master text styles</a:t>
            </a:r>
          </a:p>
        </p:txBody>
      </p:sp>
      <p:sp>
        <p:nvSpPr>
          <p:cNvPr id="11" name="Text Placeholder 7">
            <a:extLst>
              <a:ext uri="{FF2B5EF4-FFF2-40B4-BE49-F238E27FC236}">
                <a16:creationId xmlns:a16="http://schemas.microsoft.com/office/drawing/2014/main" id="{B406033C-C827-8A4F-AABA-61D30D341636}"/>
              </a:ext>
            </a:extLst>
          </p:cNvPr>
          <p:cNvSpPr>
            <a:spLocks noGrp="1"/>
          </p:cNvSpPr>
          <p:nvPr>
            <p:ph type="body" sz="quarter" idx="14"/>
          </p:nvPr>
        </p:nvSpPr>
        <p:spPr>
          <a:xfrm>
            <a:off x="4445000" y="5256121"/>
            <a:ext cx="4257675" cy="809180"/>
          </a:xfrm>
        </p:spPr>
        <p:txBody>
          <a:bodyPr>
            <a:noAutofit/>
          </a:bodyPr>
          <a:lstStyle>
            <a:lvl1pPr marL="0" indent="0">
              <a:buNone/>
              <a:defRPr sz="1200" b="1">
                <a:solidFill>
                  <a:srgbClr val="009BDF"/>
                </a:solidFill>
                <a:latin typeface="Arial" panose="020B0604020202020204" pitchFamily="34" charset="0"/>
                <a:cs typeface="Arial" panose="020B0604020202020204" pitchFamily="34" charset="0"/>
              </a:defRPr>
            </a:lvl1pPr>
          </a:lstStyle>
          <a:p>
            <a:pPr lvl="0"/>
            <a:r>
              <a:rPr lang="en-US" dirty="0"/>
              <a:t>Edit Master text styles</a:t>
            </a:r>
          </a:p>
        </p:txBody>
      </p:sp>
      <p:sp>
        <p:nvSpPr>
          <p:cNvPr id="12" name="TextBox 11">
            <a:extLst>
              <a:ext uri="{FF2B5EF4-FFF2-40B4-BE49-F238E27FC236}">
                <a16:creationId xmlns:a16="http://schemas.microsoft.com/office/drawing/2014/main" id="{F2190D49-F5B8-A94E-96EF-145876D0F8E4}"/>
              </a:ext>
            </a:extLst>
          </p:cNvPr>
          <p:cNvSpPr txBox="1"/>
          <p:nvPr userDrawn="1"/>
        </p:nvSpPr>
        <p:spPr>
          <a:xfrm>
            <a:off x="437322" y="3029490"/>
            <a:ext cx="3631095" cy="646331"/>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PLACE YOUR </a:t>
            </a:r>
            <a:br>
              <a:rPr lang="en-US" b="1"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IMAGE HERE</a:t>
            </a:r>
          </a:p>
        </p:txBody>
      </p:sp>
      <p:pic>
        <p:nvPicPr>
          <p:cNvPr id="8" name="bjClassifierImageBottom">
            <a:extLst>
              <a:ext uri="{FF2B5EF4-FFF2-40B4-BE49-F238E27FC236}">
                <a16:creationId xmlns:a16="http://schemas.microsoft.com/office/drawing/2014/main" id="{0C2D18D4-E67E-3995-24D3-07915620EC51}"/>
              </a:ext>
            </a:extLst>
          </p:cNvPr>
          <p:cNvPicPr>
            <a:picLocks/>
          </p:cNvPicPr>
          <p:nvPr userDrawn="1"/>
        </p:nvPicPr>
        <p:blipFill>
          <a:blip r:embed="rId2"/>
          <a:stretch>
            <a:fillRect/>
          </a:stretch>
        </p:blipFill>
        <p:spPr>
          <a:xfrm>
            <a:off x="63500" y="6512560"/>
            <a:ext cx="1143000" cy="281940"/>
          </a:xfrm>
          <a:prstGeom prst="rect">
            <a:avLst/>
          </a:prstGeom>
        </p:spPr>
      </p:pic>
    </p:spTree>
    <p:extLst>
      <p:ext uri="{BB962C8B-B14F-4D97-AF65-F5344CB8AC3E}">
        <p14:creationId xmlns:p14="http://schemas.microsoft.com/office/powerpoint/2010/main" val="4133257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st Partum Depression Suppor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9C32323-D94D-B240-BF7F-1D0AF445AD7C}"/>
              </a:ext>
            </a:extLst>
          </p:cNvPr>
          <p:cNvPicPr>
            <a:picLocks noChangeAspect="1"/>
          </p:cNvPicPr>
          <p:nvPr userDrawn="1"/>
        </p:nvPicPr>
        <p:blipFill rotWithShape="1">
          <a:blip r:embed="rId2"/>
          <a:srcRect l="20643" t="16373" r="42285" b="-228"/>
          <a:stretch/>
        </p:blipFill>
        <p:spPr>
          <a:xfrm>
            <a:off x="-3104" y="-10087"/>
            <a:ext cx="4579087" cy="6905122"/>
          </a:xfrm>
          <a:prstGeom prst="rect">
            <a:avLst/>
          </a:prstGeom>
        </p:spPr>
      </p:pic>
      <p:sp>
        <p:nvSpPr>
          <p:cNvPr id="4" name="Date Placeholder 3"/>
          <p:cNvSpPr>
            <a:spLocks noGrp="1"/>
          </p:cNvSpPr>
          <p:nvPr>
            <p:ph type="dt" sz="half" idx="10"/>
          </p:nvPr>
        </p:nvSpPr>
        <p:spPr/>
        <p:txBody>
          <a:bodyPr/>
          <a:lstStyle/>
          <a:p>
            <a:fld id="{C06B19CB-B0CF-7643-8419-A7661C1B756D}" type="datetimeFigureOut">
              <a:rPr lang="en-US" smtClean="0"/>
              <a:t>12/6/2023</a:t>
            </a:fld>
            <a:endParaRPr lang="en-US"/>
          </a:p>
        </p:txBody>
      </p:sp>
      <p:sp>
        <p:nvSpPr>
          <p:cNvPr id="5" name="Footer Placeholder 4"/>
          <p:cNvSpPr>
            <a:spLocks noGrp="1"/>
          </p:cNvSpPr>
          <p:nvPr>
            <p:ph type="ftr" sz="quarter" idx="11"/>
          </p:nvPr>
        </p:nvSpPr>
        <p:spPr>
          <a:xfrm>
            <a:off x="4922324" y="6356351"/>
            <a:ext cx="2884959" cy="365125"/>
          </a:xfrm>
        </p:spPr>
        <p:txBody>
          <a:bodyPr/>
          <a:lstStyle>
            <a:lvl1pPr algn="l">
              <a:defRPr/>
            </a:lvl1pPr>
          </a:lstStyle>
          <a:p>
            <a:r>
              <a:rPr lang="en-US" dirty="0"/>
              <a:t>LIFE EVENT GUIDE</a:t>
            </a:r>
          </a:p>
        </p:txBody>
      </p:sp>
      <p:sp>
        <p:nvSpPr>
          <p:cNvPr id="6" name="Slide Number Placeholder 5"/>
          <p:cNvSpPr>
            <a:spLocks noGrp="1"/>
          </p:cNvSpPr>
          <p:nvPr>
            <p:ph type="sldNum" sz="quarter" idx="12"/>
          </p:nvPr>
        </p:nvSpPr>
        <p:spPr>
          <a:xfrm>
            <a:off x="8093034" y="6356351"/>
            <a:ext cx="714002" cy="365125"/>
          </a:xfrm>
        </p:spPr>
        <p:txBody>
          <a:bodyPr/>
          <a:lstStyle>
            <a:lvl1pPr algn="r">
              <a:defRPr>
                <a:latin typeface="Arial" panose="020B0604020202020204" pitchFamily="34" charset="0"/>
                <a:cs typeface="Arial" panose="020B0604020202020204" pitchFamily="34" charset="0"/>
              </a:defRPr>
            </a:lvl1pPr>
          </a:lstStyle>
          <a:p>
            <a:fld id="{70A43262-A90E-F049-A1EB-E6535B5BE848}" type="slidenum">
              <a:rPr lang="en-US" smtClean="0"/>
              <a:pPr/>
              <a:t>‹#›</a:t>
            </a:fld>
            <a:endParaRPr lang="en-US" dirty="0"/>
          </a:p>
        </p:txBody>
      </p:sp>
      <p:cxnSp>
        <p:nvCxnSpPr>
          <p:cNvPr id="20" name="Straight Connector 19">
            <a:extLst>
              <a:ext uri="{FF2B5EF4-FFF2-40B4-BE49-F238E27FC236}">
                <a16:creationId xmlns:a16="http://schemas.microsoft.com/office/drawing/2014/main" id="{9F5E8A9B-DEE8-E641-8B01-CA4E9ADFB890}"/>
              </a:ext>
            </a:extLst>
          </p:cNvPr>
          <p:cNvCxnSpPr>
            <a:cxnSpLocks/>
          </p:cNvCxnSpPr>
          <p:nvPr userDrawn="1"/>
        </p:nvCxnSpPr>
        <p:spPr>
          <a:xfrm>
            <a:off x="4922323" y="1145312"/>
            <a:ext cx="3697937" cy="0"/>
          </a:xfrm>
          <a:prstGeom prst="line">
            <a:avLst/>
          </a:prstGeom>
          <a:ln w="12700">
            <a:solidFill>
              <a:srgbClr val="54575A"/>
            </a:solidFill>
          </a:ln>
        </p:spPr>
        <p:style>
          <a:lnRef idx="1">
            <a:schemeClr val="accent1"/>
          </a:lnRef>
          <a:fillRef idx="0">
            <a:schemeClr val="accent1"/>
          </a:fillRef>
          <a:effectRef idx="0">
            <a:schemeClr val="accent1"/>
          </a:effectRef>
          <a:fontRef idx="minor">
            <a:schemeClr val="tx1"/>
          </a:fontRef>
        </p:style>
      </p:cxnSp>
      <p:sp>
        <p:nvSpPr>
          <p:cNvPr id="23" name="Title 1">
            <a:extLst>
              <a:ext uri="{FF2B5EF4-FFF2-40B4-BE49-F238E27FC236}">
                <a16:creationId xmlns:a16="http://schemas.microsoft.com/office/drawing/2014/main" id="{7FE2BC68-0BE6-A14B-9FFC-CCD00C61D25B}"/>
              </a:ext>
            </a:extLst>
          </p:cNvPr>
          <p:cNvSpPr txBox="1">
            <a:spLocks/>
          </p:cNvSpPr>
          <p:nvPr userDrawn="1"/>
        </p:nvSpPr>
        <p:spPr>
          <a:xfrm>
            <a:off x="4922321" y="-10087"/>
            <a:ext cx="4114114" cy="1325563"/>
          </a:xfrm>
          <a:prstGeom prst="rect">
            <a:avLst/>
          </a:prstGeom>
        </p:spPr>
        <p:txBody>
          <a:bodyPr vert="horz" lIns="91440" tIns="0" rIns="9144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300" b="1" i="0" kern="1200" dirty="0">
                <a:solidFill>
                  <a:srgbClr val="009BDF"/>
                </a:solidFill>
                <a:effectLst/>
                <a:latin typeface="Arial" panose="020B0604020202020204" pitchFamily="34" charset="0"/>
                <a:ea typeface="+mj-ea"/>
                <a:cs typeface="Arial" panose="020B0604020202020204" pitchFamily="34" charset="0"/>
              </a:rPr>
              <a:t>POSTPARTUM DEPRESSION SUPPORT</a:t>
            </a:r>
          </a:p>
        </p:txBody>
      </p:sp>
      <p:sp>
        <p:nvSpPr>
          <p:cNvPr id="29" name="TextBox 28">
            <a:extLst>
              <a:ext uri="{FF2B5EF4-FFF2-40B4-BE49-F238E27FC236}">
                <a16:creationId xmlns:a16="http://schemas.microsoft.com/office/drawing/2014/main" id="{06AC84A8-01DB-EB47-94FA-D63F0EB8E08A}"/>
              </a:ext>
            </a:extLst>
          </p:cNvPr>
          <p:cNvSpPr txBox="1"/>
          <p:nvPr userDrawn="1"/>
        </p:nvSpPr>
        <p:spPr>
          <a:xfrm>
            <a:off x="4922321" y="1895456"/>
            <a:ext cx="3914543" cy="2948115"/>
          </a:xfrm>
          <a:prstGeom prst="rect">
            <a:avLst/>
          </a:prstGeom>
          <a:noFill/>
        </p:spPr>
        <p:txBody>
          <a:bodyPr wrap="square" rtlCol="0">
            <a:noAutofit/>
          </a:bodyPr>
          <a:lstStyle/>
          <a:p>
            <a:pPr>
              <a:lnSpc>
                <a:spcPct val="130000"/>
              </a:lnSpc>
            </a:pPr>
            <a:r>
              <a:rPr lang="en-US" sz="1200" b="0" i="0" kern="1200" dirty="0">
                <a:solidFill>
                  <a:srgbClr val="54575A"/>
                </a:solidFill>
                <a:effectLst/>
                <a:latin typeface="Arial" panose="020B0604020202020204" pitchFamily="34" charset="0"/>
                <a:ea typeface="+mn-ea"/>
                <a:cs typeface="Arial" panose="020B0604020202020204" pitchFamily="34" charset="0"/>
              </a:rPr>
              <a:t>Having a baby or adopting a new child into the family </a:t>
            </a:r>
            <a:br>
              <a:rPr lang="en-US" sz="1200" b="0" i="0" kern="1200" dirty="0">
                <a:solidFill>
                  <a:srgbClr val="54575A"/>
                </a:solidFill>
                <a:effectLst/>
                <a:latin typeface="Arial" panose="020B0604020202020204" pitchFamily="34" charset="0"/>
                <a:ea typeface="+mn-ea"/>
                <a:cs typeface="Arial" panose="020B0604020202020204" pitchFamily="34" charset="0"/>
              </a:rPr>
            </a:br>
            <a:r>
              <a:rPr lang="en-US" sz="1200" b="0" i="0" kern="1200" dirty="0">
                <a:solidFill>
                  <a:srgbClr val="54575A"/>
                </a:solidFill>
                <a:effectLst/>
                <a:latin typeface="Arial" panose="020B0604020202020204" pitchFamily="34" charset="0"/>
                <a:ea typeface="+mn-ea"/>
                <a:cs typeface="Arial" panose="020B0604020202020204" pitchFamily="34" charset="0"/>
              </a:rPr>
              <a:t>is an incredibly joyous occasion, but it can be stressful, too. Postpartum depression affects many new mothers – and even fathers. It should not be ignored or dismissed – reach out and ask for help.</a:t>
            </a:r>
          </a:p>
          <a:p>
            <a:pPr>
              <a:lnSpc>
                <a:spcPct val="130000"/>
              </a:lnSpc>
            </a:pPr>
            <a:r>
              <a:rPr lang="en-US" sz="1200" b="0" i="0" kern="1200" dirty="0">
                <a:solidFill>
                  <a:srgbClr val="54575A"/>
                </a:solidFill>
                <a:effectLst/>
                <a:latin typeface="Arial" panose="020B0604020202020204" pitchFamily="34" charset="0"/>
                <a:ea typeface="+mn-ea"/>
                <a:cs typeface="Arial" panose="020B0604020202020204" pitchFamily="34" charset="0"/>
              </a:rPr>
              <a:t> </a:t>
            </a:r>
          </a:p>
          <a:p>
            <a:pPr>
              <a:lnSpc>
                <a:spcPct val="130000"/>
              </a:lnSpc>
            </a:pPr>
            <a:r>
              <a:rPr lang="en-US" sz="1200" b="0" i="0" kern="1200" dirty="0">
                <a:solidFill>
                  <a:srgbClr val="54575A"/>
                </a:solidFill>
                <a:effectLst/>
                <a:latin typeface="Arial" panose="020B0604020202020204" pitchFamily="34" charset="0"/>
                <a:ea typeface="+mn-ea"/>
                <a:cs typeface="Arial" panose="020B0604020202020204" pitchFamily="34" charset="0"/>
              </a:rPr>
              <a:t>We offer personalized, discrete mental health support and care to any employees who may be experiencing postpartum depression. Access educational resources, 1:1 coaching and specialized therapy programs on your phone, tablet or computer. </a:t>
            </a:r>
          </a:p>
          <a:p>
            <a:pPr>
              <a:lnSpc>
                <a:spcPct val="130000"/>
              </a:lnSpc>
            </a:pPr>
            <a:endParaRPr lang="en-US" sz="1200" dirty="0">
              <a:solidFill>
                <a:srgbClr val="54575A"/>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DE367BE2-A232-0D46-83F5-09C026B32F6D}"/>
              </a:ext>
            </a:extLst>
          </p:cNvPr>
          <p:cNvSpPr txBox="1"/>
          <p:nvPr userDrawn="1"/>
        </p:nvSpPr>
        <p:spPr>
          <a:xfrm>
            <a:off x="4922322" y="1304163"/>
            <a:ext cx="3827417" cy="535531"/>
          </a:xfrm>
          <a:prstGeom prst="rect">
            <a:avLst/>
          </a:prstGeom>
          <a:noFill/>
        </p:spPr>
        <p:txBody>
          <a:bodyPr wrap="square" rtlCol="0">
            <a:noAutofit/>
          </a:bodyPr>
          <a:lstStyle/>
          <a:p>
            <a:pPr>
              <a:lnSpc>
                <a:spcPct val="90000"/>
              </a:lnSpc>
            </a:pPr>
            <a:r>
              <a:rPr lang="en-US" sz="1600" b="0" i="0" kern="1200" dirty="0">
                <a:solidFill>
                  <a:srgbClr val="54575A"/>
                </a:solidFill>
                <a:effectLst/>
                <a:latin typeface="Arial" panose="020B0604020202020204" pitchFamily="34" charset="0"/>
                <a:ea typeface="+mn-ea"/>
                <a:cs typeface="Arial" panose="020B0604020202020204" pitchFamily="34" charset="0"/>
              </a:rPr>
              <a:t>Here for you, so you can </a:t>
            </a:r>
            <a:br>
              <a:rPr lang="en-US" sz="1600" b="0" i="0" kern="1200" dirty="0">
                <a:solidFill>
                  <a:srgbClr val="54575A"/>
                </a:solidFill>
                <a:effectLst/>
                <a:latin typeface="Arial" panose="020B0604020202020204" pitchFamily="34" charset="0"/>
                <a:ea typeface="+mn-ea"/>
                <a:cs typeface="Arial" panose="020B0604020202020204" pitchFamily="34" charset="0"/>
              </a:rPr>
            </a:br>
            <a:r>
              <a:rPr lang="en-US" sz="1600" b="0" i="0" kern="1200" dirty="0">
                <a:solidFill>
                  <a:srgbClr val="54575A"/>
                </a:solidFill>
                <a:effectLst/>
                <a:latin typeface="Arial" panose="020B0604020202020204" pitchFamily="34" charset="0"/>
                <a:ea typeface="+mn-ea"/>
                <a:cs typeface="Arial" panose="020B0604020202020204" pitchFamily="34" charset="0"/>
              </a:rPr>
              <a:t>be there for your family</a:t>
            </a:r>
          </a:p>
        </p:txBody>
      </p:sp>
      <p:sp>
        <p:nvSpPr>
          <p:cNvPr id="12" name="TextBox 11">
            <a:extLst>
              <a:ext uri="{FF2B5EF4-FFF2-40B4-BE49-F238E27FC236}">
                <a16:creationId xmlns:a16="http://schemas.microsoft.com/office/drawing/2014/main" id="{3377B7C3-A2AC-5446-B92D-EF4FE913EB8B}"/>
              </a:ext>
            </a:extLst>
          </p:cNvPr>
          <p:cNvSpPr txBox="1"/>
          <p:nvPr userDrawn="1"/>
        </p:nvSpPr>
        <p:spPr>
          <a:xfrm>
            <a:off x="5889956" y="4924960"/>
            <a:ext cx="3197391" cy="738664"/>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rgbClr val="009BDF"/>
                </a:solidFill>
                <a:effectLst/>
                <a:latin typeface="Arial" panose="020B0604020202020204" pitchFamily="34" charset="0"/>
                <a:ea typeface="+mn-ea"/>
                <a:cs typeface="Arial" panose="020B0604020202020204" pitchFamily="34" charset="0"/>
              </a:rPr>
              <a:t>Get started today by visiting </a:t>
            </a:r>
            <a:br>
              <a:rPr lang="en-US" sz="1200" b="1" i="0" kern="1200" dirty="0">
                <a:solidFill>
                  <a:srgbClr val="009BDF"/>
                </a:solidFill>
                <a:effectLst/>
                <a:latin typeface="Arial" panose="020B0604020202020204" pitchFamily="34" charset="0"/>
                <a:ea typeface="+mn-ea"/>
                <a:cs typeface="Arial" panose="020B0604020202020204" pitchFamily="34" charset="0"/>
              </a:rPr>
            </a:br>
            <a:r>
              <a:rPr lang="en-US" sz="1200" b="1" i="0" u="sng" kern="1200" dirty="0">
                <a:solidFill>
                  <a:srgbClr val="009BDF"/>
                </a:solidFill>
                <a:effectLst/>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express-scripts.com/healthsolutions</a:t>
            </a:r>
            <a:endParaRPr lang="en-US" sz="1200" b="1" i="0" dirty="0">
              <a:solidFill>
                <a:srgbClr val="009BDF"/>
              </a:solidFill>
              <a:latin typeface="Arial" panose="020B0604020202020204" pitchFamily="34" charset="0"/>
              <a:cs typeface="Arial" panose="020B0604020202020204" pitchFamily="34" charset="0"/>
            </a:endParaRPr>
          </a:p>
          <a:p>
            <a:endParaRPr lang="en-US" dirty="0"/>
          </a:p>
        </p:txBody>
      </p:sp>
      <p:sp>
        <p:nvSpPr>
          <p:cNvPr id="2" name="TextBox 1">
            <a:extLst>
              <a:ext uri="{FF2B5EF4-FFF2-40B4-BE49-F238E27FC236}">
                <a16:creationId xmlns:a16="http://schemas.microsoft.com/office/drawing/2014/main" id="{ABB096C3-1B13-744C-A516-48DB0A104793}"/>
              </a:ext>
            </a:extLst>
          </p:cNvPr>
          <p:cNvSpPr txBox="1"/>
          <p:nvPr userDrawn="1"/>
        </p:nvSpPr>
        <p:spPr>
          <a:xfrm>
            <a:off x="4922320" y="5764194"/>
            <a:ext cx="3914543" cy="784830"/>
          </a:xfrm>
          <a:prstGeom prst="rect">
            <a:avLst/>
          </a:prstGeom>
          <a:noFill/>
        </p:spPr>
        <p:txBody>
          <a:bodyPr wrap="square" rtlCol="0">
            <a:noAutofit/>
          </a:bodyPr>
          <a:lstStyle/>
          <a:p>
            <a:r>
              <a:rPr lang="en-US" sz="900" b="1" i="0" kern="1200" dirty="0">
                <a:solidFill>
                  <a:srgbClr val="009BDF"/>
                </a:solidFill>
                <a:effectLst/>
                <a:latin typeface="Arial" panose="020B0604020202020204" pitchFamily="34" charset="0"/>
                <a:ea typeface="+mn-ea"/>
                <a:cs typeface="Arial" panose="020B0604020202020204" pitchFamily="34" charset="0"/>
              </a:rPr>
              <a:t>A call for help cannot be answered if it’s never made</a:t>
            </a:r>
          </a:p>
          <a:p>
            <a:r>
              <a:rPr lang="en-US" sz="900" b="1" i="0" kern="1200" dirty="0">
                <a:solidFill>
                  <a:srgbClr val="54575A"/>
                </a:solidFill>
                <a:effectLst/>
                <a:latin typeface="Arial" panose="020B0604020202020204" pitchFamily="34" charset="0"/>
                <a:ea typeface="+mn-ea"/>
                <a:cs typeface="Arial" panose="020B0604020202020204" pitchFamily="34" charset="0"/>
              </a:rPr>
              <a:t>Postpartum Support International Hotline: </a:t>
            </a:r>
            <a:r>
              <a:rPr lang="en-US" sz="900" b="0" i="0" kern="1200" dirty="0">
                <a:solidFill>
                  <a:srgbClr val="54575A"/>
                </a:solidFill>
                <a:effectLst/>
                <a:latin typeface="Arial" panose="020B0604020202020204" pitchFamily="34" charset="0"/>
                <a:ea typeface="+mn-ea"/>
                <a:cs typeface="Arial" panose="020B0604020202020204" pitchFamily="34" charset="0"/>
              </a:rPr>
              <a:t>1-800-944-4773</a:t>
            </a:r>
          </a:p>
          <a:p>
            <a:r>
              <a:rPr lang="en-US" sz="900" b="1" i="0" kern="1200" dirty="0">
                <a:solidFill>
                  <a:srgbClr val="54575A"/>
                </a:solidFill>
                <a:effectLst/>
                <a:latin typeface="Arial" panose="020B0604020202020204" pitchFamily="34" charset="0"/>
                <a:ea typeface="+mn-ea"/>
                <a:cs typeface="Arial" panose="020B0604020202020204" pitchFamily="34" charset="0"/>
              </a:rPr>
              <a:t>Crisis Text Line: </a:t>
            </a:r>
            <a:r>
              <a:rPr lang="en-US" sz="900" b="0" i="0" kern="1200" dirty="0">
                <a:solidFill>
                  <a:srgbClr val="54575A"/>
                </a:solidFill>
                <a:effectLst/>
                <a:latin typeface="Arial" panose="020B0604020202020204" pitchFamily="34" charset="0"/>
                <a:ea typeface="+mn-ea"/>
                <a:cs typeface="Arial" panose="020B0604020202020204" pitchFamily="34" charset="0"/>
              </a:rPr>
              <a:t>Text “Hello” to 741741</a:t>
            </a:r>
          </a:p>
          <a:p>
            <a:endParaRPr lang="en-US" dirty="0"/>
          </a:p>
        </p:txBody>
      </p:sp>
      <p:sp>
        <p:nvSpPr>
          <p:cNvPr id="19" name="Rectangle 18">
            <a:extLst>
              <a:ext uri="{FF2B5EF4-FFF2-40B4-BE49-F238E27FC236}">
                <a16:creationId xmlns:a16="http://schemas.microsoft.com/office/drawing/2014/main" id="{65DBF0AD-6877-794E-82BB-3E8720316B71}"/>
              </a:ext>
            </a:extLst>
          </p:cNvPr>
          <p:cNvSpPr/>
          <p:nvPr userDrawn="1"/>
        </p:nvSpPr>
        <p:spPr>
          <a:xfrm>
            <a:off x="812229" y="4554370"/>
            <a:ext cx="2999756" cy="1799599"/>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EC6B78C-BC7C-6A46-9933-F27DEAFB2CA7}"/>
              </a:ext>
            </a:extLst>
          </p:cNvPr>
          <p:cNvSpPr/>
          <p:nvPr userDrawn="1"/>
        </p:nvSpPr>
        <p:spPr>
          <a:xfrm>
            <a:off x="812229" y="4384764"/>
            <a:ext cx="2999756" cy="299907"/>
          </a:xfrm>
          <a:prstGeom prst="rect">
            <a:avLst/>
          </a:prstGeom>
          <a:solidFill>
            <a:srgbClr val="009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DDE201E-FB50-4B4E-824E-E365A5364C5B}"/>
              </a:ext>
            </a:extLst>
          </p:cNvPr>
          <p:cNvSpPr txBox="1"/>
          <p:nvPr userDrawn="1"/>
        </p:nvSpPr>
        <p:spPr>
          <a:xfrm>
            <a:off x="993665" y="5235502"/>
            <a:ext cx="2585551" cy="646331"/>
          </a:xfrm>
          <a:prstGeom prst="rect">
            <a:avLst/>
          </a:prstGeom>
          <a:noFill/>
        </p:spPr>
        <p:txBody>
          <a:bodyPr wrap="square" rtlCol="0">
            <a:noAutofit/>
          </a:bodyPr>
          <a:lstStyle/>
          <a:p>
            <a:r>
              <a:rPr lang="en-US" sz="1200" kern="1200" dirty="0">
                <a:solidFill>
                  <a:srgbClr val="54575A"/>
                </a:solidFill>
                <a:effectLst/>
                <a:latin typeface="Arial" panose="020B0604020202020204" pitchFamily="34" charset="0"/>
                <a:ea typeface="+mn-ea"/>
                <a:cs typeface="Arial" panose="020B0604020202020204" pitchFamily="34" charset="0"/>
              </a:rPr>
              <a:t>women in the United States are affected by postpartum depression within the year after giving birth.</a:t>
            </a:r>
            <a:r>
              <a:rPr lang="en-US" sz="1200" kern="1200" baseline="30000" dirty="0">
                <a:solidFill>
                  <a:srgbClr val="54575A"/>
                </a:solidFill>
                <a:effectLst/>
                <a:latin typeface="Arial" panose="020B0604020202020204" pitchFamily="34" charset="0"/>
                <a:ea typeface="+mn-ea"/>
                <a:cs typeface="Arial" panose="020B0604020202020204" pitchFamily="34" charset="0"/>
              </a:rPr>
              <a:t>1</a:t>
            </a:r>
            <a:endParaRPr lang="en-US" sz="1200" kern="1200" dirty="0">
              <a:solidFill>
                <a:srgbClr val="54575A"/>
              </a:solidFill>
              <a:effectLst/>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9C787FC1-BE97-3749-8003-3D2002F22F2A}"/>
              </a:ext>
            </a:extLst>
          </p:cNvPr>
          <p:cNvSpPr txBox="1"/>
          <p:nvPr userDrawn="1"/>
        </p:nvSpPr>
        <p:spPr>
          <a:xfrm>
            <a:off x="889635" y="5926286"/>
            <a:ext cx="2914015" cy="507831"/>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baseline="30000" dirty="0">
                <a:solidFill>
                  <a:srgbClr val="54575A"/>
                </a:solidFill>
                <a:effectLst/>
                <a:latin typeface="Arial" panose="020B0604020202020204" pitchFamily="34" charset="0"/>
                <a:ea typeface="+mn-ea"/>
                <a:cs typeface="Arial" panose="020B0604020202020204" pitchFamily="34" charset="0"/>
              </a:rPr>
              <a:t>1 </a:t>
            </a:r>
            <a:r>
              <a:rPr lang="en-US" sz="900" kern="1200" dirty="0">
                <a:solidFill>
                  <a:srgbClr val="54575A"/>
                </a:solidFill>
                <a:effectLst/>
                <a:latin typeface="Arial" panose="020B0604020202020204" pitchFamily="34" charset="0"/>
                <a:ea typeface="+mn-ea"/>
                <a:cs typeface="Arial" panose="020B0604020202020204" pitchFamily="34" charset="0"/>
              </a:rPr>
              <a:t>https://</a:t>
            </a:r>
            <a:r>
              <a:rPr lang="en-US" sz="900" kern="1200" dirty="0" err="1">
                <a:solidFill>
                  <a:srgbClr val="54575A"/>
                </a:solidFill>
                <a:effectLst/>
                <a:latin typeface="Arial" panose="020B0604020202020204" pitchFamily="34" charset="0"/>
                <a:ea typeface="+mn-ea"/>
                <a:cs typeface="Arial" panose="020B0604020202020204" pitchFamily="34" charset="0"/>
              </a:rPr>
              <a:t>www.cdc.gov</a:t>
            </a:r>
            <a:r>
              <a:rPr lang="en-US" sz="900" kern="1200" dirty="0">
                <a:solidFill>
                  <a:srgbClr val="54575A"/>
                </a:solidFill>
                <a:effectLst/>
                <a:latin typeface="Arial" panose="020B0604020202020204" pitchFamily="34" charset="0"/>
                <a:ea typeface="+mn-ea"/>
                <a:cs typeface="Arial" panose="020B0604020202020204" pitchFamily="34" charset="0"/>
              </a:rPr>
              <a:t>/</a:t>
            </a:r>
            <a:r>
              <a:rPr lang="en-US" sz="900" kern="1200" dirty="0" err="1">
                <a:solidFill>
                  <a:srgbClr val="54575A"/>
                </a:solidFill>
                <a:effectLst/>
                <a:latin typeface="Arial" panose="020B0604020202020204" pitchFamily="34" charset="0"/>
                <a:ea typeface="+mn-ea"/>
                <a:cs typeface="Arial" panose="020B0604020202020204" pitchFamily="34" charset="0"/>
              </a:rPr>
              <a:t>reproductivehealth</a:t>
            </a:r>
            <a:r>
              <a:rPr lang="en-US" sz="900" kern="1200" dirty="0">
                <a:solidFill>
                  <a:srgbClr val="54575A"/>
                </a:solidFill>
                <a:effectLst/>
                <a:latin typeface="Arial" panose="020B0604020202020204" pitchFamily="34" charset="0"/>
                <a:ea typeface="+mn-ea"/>
                <a:cs typeface="Arial" panose="020B0604020202020204" pitchFamily="34" charset="0"/>
              </a:rPr>
              <a:t>/depression/ </a:t>
            </a:r>
            <a:br>
              <a:rPr lang="en-US" sz="900" kern="1200" dirty="0">
                <a:solidFill>
                  <a:srgbClr val="54575A"/>
                </a:solidFill>
                <a:effectLst/>
                <a:latin typeface="Arial" panose="020B0604020202020204" pitchFamily="34" charset="0"/>
                <a:ea typeface="+mn-ea"/>
                <a:cs typeface="Arial" panose="020B0604020202020204" pitchFamily="34" charset="0"/>
              </a:rPr>
            </a:br>
            <a:r>
              <a:rPr lang="en-US" sz="900" kern="1200" dirty="0">
                <a:solidFill>
                  <a:srgbClr val="54575A"/>
                </a:solidFill>
                <a:effectLst/>
                <a:latin typeface="Arial" panose="020B0604020202020204" pitchFamily="34" charset="0"/>
                <a:ea typeface="+mn-ea"/>
                <a:cs typeface="Arial" panose="020B0604020202020204" pitchFamily="34" charset="0"/>
              </a:rPr>
              <a:t>  </a:t>
            </a:r>
            <a:r>
              <a:rPr lang="en-US" sz="900" kern="1200" dirty="0" err="1">
                <a:solidFill>
                  <a:srgbClr val="54575A"/>
                </a:solidFill>
                <a:effectLst/>
                <a:latin typeface="Arial" panose="020B0604020202020204" pitchFamily="34" charset="0"/>
                <a:ea typeface="+mn-ea"/>
                <a:cs typeface="Arial" panose="020B0604020202020204" pitchFamily="34" charset="0"/>
              </a:rPr>
              <a:t>index.htm#Postpartum</a:t>
            </a:r>
            <a:endParaRPr lang="en-US" dirty="0"/>
          </a:p>
        </p:txBody>
      </p:sp>
      <p:sp>
        <p:nvSpPr>
          <p:cNvPr id="9" name="TextBox 8">
            <a:extLst>
              <a:ext uri="{FF2B5EF4-FFF2-40B4-BE49-F238E27FC236}">
                <a16:creationId xmlns:a16="http://schemas.microsoft.com/office/drawing/2014/main" id="{DC0D8966-6DE3-AA4F-BD08-B7191652CDC2}"/>
              </a:ext>
            </a:extLst>
          </p:cNvPr>
          <p:cNvSpPr txBox="1"/>
          <p:nvPr userDrawn="1"/>
        </p:nvSpPr>
        <p:spPr>
          <a:xfrm>
            <a:off x="959486" y="4729124"/>
            <a:ext cx="1686296" cy="646331"/>
          </a:xfrm>
          <a:prstGeom prst="rect">
            <a:avLst/>
          </a:prstGeom>
          <a:noFill/>
        </p:spPr>
        <p:txBody>
          <a:bodyPr wrap="square" rtlCol="0">
            <a:noAutofit/>
          </a:bodyPr>
          <a:lstStyle/>
          <a:p>
            <a:r>
              <a:rPr lang="en-US" sz="3600" b="1" dirty="0">
                <a:solidFill>
                  <a:srgbClr val="009BDF"/>
                </a:solidFill>
                <a:latin typeface="Arial" panose="020B0604020202020204" pitchFamily="34" charset="0"/>
                <a:cs typeface="Arial" panose="020B0604020202020204" pitchFamily="34" charset="0"/>
              </a:rPr>
              <a:t>1</a:t>
            </a:r>
            <a:r>
              <a:rPr lang="en-US" sz="1200" b="1" dirty="0">
                <a:solidFill>
                  <a:srgbClr val="009BDF"/>
                </a:solidFill>
                <a:latin typeface="Arial" panose="020B0604020202020204" pitchFamily="34" charset="0"/>
                <a:cs typeface="Arial" panose="020B0604020202020204" pitchFamily="34" charset="0"/>
              </a:rPr>
              <a:t> </a:t>
            </a:r>
            <a:r>
              <a:rPr lang="en-US" sz="1200" b="0" dirty="0">
                <a:solidFill>
                  <a:srgbClr val="54575A"/>
                </a:solidFill>
                <a:latin typeface="Arial" panose="020B0604020202020204" pitchFamily="34" charset="0"/>
                <a:cs typeface="Arial" panose="020B0604020202020204" pitchFamily="34" charset="0"/>
              </a:rPr>
              <a:t>in</a:t>
            </a:r>
            <a:r>
              <a:rPr lang="en-US" sz="1200" b="1" dirty="0">
                <a:solidFill>
                  <a:srgbClr val="009BDF"/>
                </a:solidFill>
                <a:latin typeface="Arial" panose="020B0604020202020204" pitchFamily="34" charset="0"/>
                <a:cs typeface="Arial" panose="020B0604020202020204" pitchFamily="34" charset="0"/>
              </a:rPr>
              <a:t> </a:t>
            </a:r>
            <a:r>
              <a:rPr lang="en-US" sz="3600" b="1" dirty="0">
                <a:solidFill>
                  <a:srgbClr val="009BDF"/>
                </a:solidFill>
                <a:latin typeface="Arial" panose="020B0604020202020204" pitchFamily="34" charset="0"/>
                <a:cs typeface="Arial" panose="020B0604020202020204" pitchFamily="34" charset="0"/>
              </a:rPr>
              <a:t>8</a:t>
            </a:r>
          </a:p>
        </p:txBody>
      </p:sp>
      <p:sp>
        <p:nvSpPr>
          <p:cNvPr id="10" name="TextBox 9">
            <a:extLst>
              <a:ext uri="{FF2B5EF4-FFF2-40B4-BE49-F238E27FC236}">
                <a16:creationId xmlns:a16="http://schemas.microsoft.com/office/drawing/2014/main" id="{2E84A279-2C6E-754D-B6F4-BE0997538CFC}"/>
              </a:ext>
            </a:extLst>
          </p:cNvPr>
          <p:cNvSpPr txBox="1"/>
          <p:nvPr userDrawn="1"/>
        </p:nvSpPr>
        <p:spPr>
          <a:xfrm>
            <a:off x="993665" y="4415870"/>
            <a:ext cx="2585551" cy="276999"/>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YOU ARE NOT ALONE</a:t>
            </a:r>
          </a:p>
        </p:txBody>
      </p:sp>
      <p:grpSp>
        <p:nvGrpSpPr>
          <p:cNvPr id="26" name="Group 25">
            <a:extLst>
              <a:ext uri="{FF2B5EF4-FFF2-40B4-BE49-F238E27FC236}">
                <a16:creationId xmlns:a16="http://schemas.microsoft.com/office/drawing/2014/main" id="{083FBC64-FE13-4647-AE7E-A9B732FCAC4F}"/>
              </a:ext>
            </a:extLst>
          </p:cNvPr>
          <p:cNvGrpSpPr/>
          <p:nvPr userDrawn="1"/>
        </p:nvGrpSpPr>
        <p:grpSpPr>
          <a:xfrm>
            <a:off x="5046927" y="4812386"/>
            <a:ext cx="734255" cy="735468"/>
            <a:chOff x="0" y="1275160"/>
            <a:chExt cx="720329" cy="721519"/>
          </a:xfrm>
          <a:solidFill>
            <a:srgbClr val="009BDF"/>
          </a:solidFill>
        </p:grpSpPr>
        <p:sp>
          <p:nvSpPr>
            <p:cNvPr id="27" name="Freeform 7">
              <a:extLst>
                <a:ext uri="{FF2B5EF4-FFF2-40B4-BE49-F238E27FC236}">
                  <a16:creationId xmlns:a16="http://schemas.microsoft.com/office/drawing/2014/main" id="{DD81826B-9AD5-1140-9E08-4AD1F1445E3E}"/>
                </a:ext>
              </a:extLst>
            </p:cNvPr>
            <p:cNvSpPr>
              <a:spLocks noEditPoints="1"/>
            </p:cNvSpPr>
            <p:nvPr/>
          </p:nvSpPr>
          <p:spPr bwMode="auto">
            <a:xfrm>
              <a:off x="175023" y="1476376"/>
              <a:ext cx="370285" cy="238125"/>
            </a:xfrm>
            <a:custGeom>
              <a:avLst/>
              <a:gdLst>
                <a:gd name="T0" fmla="*/ 3 w 101"/>
                <a:gd name="T1" fmla="*/ 65 h 65"/>
                <a:gd name="T2" fmla="*/ 98 w 101"/>
                <a:gd name="T3" fmla="*/ 65 h 65"/>
                <a:gd name="T4" fmla="*/ 101 w 101"/>
                <a:gd name="T5" fmla="*/ 62 h 65"/>
                <a:gd name="T6" fmla="*/ 101 w 101"/>
                <a:gd name="T7" fmla="*/ 10 h 65"/>
                <a:gd name="T8" fmla="*/ 91 w 101"/>
                <a:gd name="T9" fmla="*/ 0 h 65"/>
                <a:gd name="T10" fmla="*/ 10 w 101"/>
                <a:gd name="T11" fmla="*/ 0 h 65"/>
                <a:gd name="T12" fmla="*/ 0 w 101"/>
                <a:gd name="T13" fmla="*/ 10 h 65"/>
                <a:gd name="T14" fmla="*/ 0 w 101"/>
                <a:gd name="T15" fmla="*/ 62 h 65"/>
                <a:gd name="T16" fmla="*/ 3 w 101"/>
                <a:gd name="T17" fmla="*/ 65 h 65"/>
                <a:gd name="T18" fmla="*/ 6 w 101"/>
                <a:gd name="T19" fmla="*/ 10 h 65"/>
                <a:gd name="T20" fmla="*/ 10 w 101"/>
                <a:gd name="T21" fmla="*/ 5 h 65"/>
                <a:gd name="T22" fmla="*/ 91 w 101"/>
                <a:gd name="T23" fmla="*/ 5 h 65"/>
                <a:gd name="T24" fmla="*/ 96 w 101"/>
                <a:gd name="T25" fmla="*/ 10 h 65"/>
                <a:gd name="T26" fmla="*/ 96 w 101"/>
                <a:gd name="T27" fmla="*/ 60 h 65"/>
                <a:gd name="T28" fmla="*/ 6 w 101"/>
                <a:gd name="T29" fmla="*/ 60 h 65"/>
                <a:gd name="T30" fmla="*/ 6 w 101"/>
                <a:gd name="T31" fmla="*/ 1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65">
                  <a:moveTo>
                    <a:pt x="3" y="65"/>
                  </a:moveTo>
                  <a:cubicBezTo>
                    <a:pt x="98" y="65"/>
                    <a:pt x="98" y="65"/>
                    <a:pt x="98" y="65"/>
                  </a:cubicBezTo>
                  <a:cubicBezTo>
                    <a:pt x="100" y="65"/>
                    <a:pt x="101" y="64"/>
                    <a:pt x="101" y="62"/>
                  </a:cubicBezTo>
                  <a:cubicBezTo>
                    <a:pt x="101" y="10"/>
                    <a:pt x="101" y="10"/>
                    <a:pt x="101" y="10"/>
                  </a:cubicBezTo>
                  <a:cubicBezTo>
                    <a:pt x="101" y="4"/>
                    <a:pt x="97" y="0"/>
                    <a:pt x="91" y="0"/>
                  </a:cubicBezTo>
                  <a:cubicBezTo>
                    <a:pt x="10" y="0"/>
                    <a:pt x="10" y="0"/>
                    <a:pt x="10" y="0"/>
                  </a:cubicBezTo>
                  <a:cubicBezTo>
                    <a:pt x="5" y="0"/>
                    <a:pt x="0" y="4"/>
                    <a:pt x="0" y="10"/>
                  </a:cubicBezTo>
                  <a:cubicBezTo>
                    <a:pt x="0" y="62"/>
                    <a:pt x="0" y="62"/>
                    <a:pt x="0" y="62"/>
                  </a:cubicBezTo>
                  <a:cubicBezTo>
                    <a:pt x="0" y="64"/>
                    <a:pt x="1" y="65"/>
                    <a:pt x="3" y="65"/>
                  </a:cubicBezTo>
                  <a:close/>
                  <a:moveTo>
                    <a:pt x="6" y="10"/>
                  </a:moveTo>
                  <a:cubicBezTo>
                    <a:pt x="6" y="7"/>
                    <a:pt x="8" y="5"/>
                    <a:pt x="10" y="5"/>
                  </a:cubicBezTo>
                  <a:cubicBezTo>
                    <a:pt x="91" y="5"/>
                    <a:pt x="91" y="5"/>
                    <a:pt x="91" y="5"/>
                  </a:cubicBezTo>
                  <a:cubicBezTo>
                    <a:pt x="94" y="5"/>
                    <a:pt x="96" y="7"/>
                    <a:pt x="96" y="10"/>
                  </a:cubicBezTo>
                  <a:cubicBezTo>
                    <a:pt x="96" y="60"/>
                    <a:pt x="96" y="60"/>
                    <a:pt x="96" y="60"/>
                  </a:cubicBezTo>
                  <a:cubicBezTo>
                    <a:pt x="6" y="60"/>
                    <a:pt x="6" y="60"/>
                    <a:pt x="6" y="60"/>
                  </a:cubicBezTo>
                  <a:lnTo>
                    <a:pt x="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0" name="Freeform 8">
              <a:extLst>
                <a:ext uri="{FF2B5EF4-FFF2-40B4-BE49-F238E27FC236}">
                  <a16:creationId xmlns:a16="http://schemas.microsoft.com/office/drawing/2014/main" id="{F9D7BE4D-92E7-5A4D-BB68-CEF2EA337000}"/>
                </a:ext>
              </a:extLst>
            </p:cNvPr>
            <p:cNvSpPr>
              <a:spLocks/>
            </p:cNvSpPr>
            <p:nvPr/>
          </p:nvSpPr>
          <p:spPr bwMode="auto">
            <a:xfrm>
              <a:off x="105966" y="1769270"/>
              <a:ext cx="511969" cy="19050"/>
            </a:xfrm>
            <a:custGeom>
              <a:avLst/>
              <a:gdLst>
                <a:gd name="T0" fmla="*/ 137 w 140"/>
                <a:gd name="T1" fmla="*/ 0 h 5"/>
                <a:gd name="T2" fmla="*/ 2 w 140"/>
                <a:gd name="T3" fmla="*/ 0 h 5"/>
                <a:gd name="T4" fmla="*/ 0 w 140"/>
                <a:gd name="T5" fmla="*/ 2 h 5"/>
                <a:gd name="T6" fmla="*/ 2 w 140"/>
                <a:gd name="T7" fmla="*/ 5 h 5"/>
                <a:gd name="T8" fmla="*/ 137 w 140"/>
                <a:gd name="T9" fmla="*/ 5 h 5"/>
                <a:gd name="T10" fmla="*/ 140 w 140"/>
                <a:gd name="T11" fmla="*/ 2 h 5"/>
                <a:gd name="T12" fmla="*/ 137 w 140"/>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40" h="5">
                  <a:moveTo>
                    <a:pt x="137" y="0"/>
                  </a:moveTo>
                  <a:cubicBezTo>
                    <a:pt x="2" y="0"/>
                    <a:pt x="2" y="0"/>
                    <a:pt x="2" y="0"/>
                  </a:cubicBezTo>
                  <a:cubicBezTo>
                    <a:pt x="1" y="0"/>
                    <a:pt x="0" y="1"/>
                    <a:pt x="0" y="2"/>
                  </a:cubicBezTo>
                  <a:cubicBezTo>
                    <a:pt x="0" y="4"/>
                    <a:pt x="1" y="5"/>
                    <a:pt x="2" y="5"/>
                  </a:cubicBezTo>
                  <a:cubicBezTo>
                    <a:pt x="137" y="5"/>
                    <a:pt x="137" y="5"/>
                    <a:pt x="137" y="5"/>
                  </a:cubicBezTo>
                  <a:cubicBezTo>
                    <a:pt x="138" y="5"/>
                    <a:pt x="140" y="4"/>
                    <a:pt x="140" y="2"/>
                  </a:cubicBezTo>
                  <a:cubicBezTo>
                    <a:pt x="140" y="1"/>
                    <a:pt x="138" y="0"/>
                    <a:pt x="13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 name="Freeform 9">
              <a:extLst>
                <a:ext uri="{FF2B5EF4-FFF2-40B4-BE49-F238E27FC236}">
                  <a16:creationId xmlns:a16="http://schemas.microsoft.com/office/drawing/2014/main" id="{2DAE6253-DC43-F145-8490-1B2DB498253B}"/>
                </a:ext>
              </a:extLst>
            </p:cNvPr>
            <p:cNvSpPr>
              <a:spLocks noEditPoints="1"/>
            </p:cNvSpPr>
            <p:nvPr/>
          </p:nvSpPr>
          <p:spPr bwMode="auto">
            <a:xfrm>
              <a:off x="0" y="1275160"/>
              <a:ext cx="720329" cy="721519"/>
            </a:xfrm>
            <a:custGeom>
              <a:avLst/>
              <a:gdLst>
                <a:gd name="T0" fmla="*/ 99 w 197"/>
                <a:gd name="T1" fmla="*/ 0 h 197"/>
                <a:gd name="T2" fmla="*/ 0 w 197"/>
                <a:gd name="T3" fmla="*/ 99 h 197"/>
                <a:gd name="T4" fmla="*/ 99 w 197"/>
                <a:gd name="T5" fmla="*/ 197 h 197"/>
                <a:gd name="T6" fmla="*/ 197 w 197"/>
                <a:gd name="T7" fmla="*/ 99 h 197"/>
                <a:gd name="T8" fmla="*/ 99 w 197"/>
                <a:gd name="T9" fmla="*/ 0 h 197"/>
                <a:gd name="T10" fmla="*/ 99 w 197"/>
                <a:gd name="T11" fmla="*/ 191 h 197"/>
                <a:gd name="T12" fmla="*/ 6 w 197"/>
                <a:gd name="T13" fmla="*/ 99 h 197"/>
                <a:gd name="T14" fmla="*/ 99 w 197"/>
                <a:gd name="T15" fmla="*/ 6 h 197"/>
                <a:gd name="T16" fmla="*/ 191 w 197"/>
                <a:gd name="T17" fmla="*/ 99 h 197"/>
                <a:gd name="T18" fmla="*/ 99 w 197"/>
                <a:gd name="T19" fmla="*/ 19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97">
                  <a:moveTo>
                    <a:pt x="99" y="0"/>
                  </a:moveTo>
                  <a:cubicBezTo>
                    <a:pt x="44" y="0"/>
                    <a:pt x="0" y="44"/>
                    <a:pt x="0" y="99"/>
                  </a:cubicBezTo>
                  <a:cubicBezTo>
                    <a:pt x="0" y="153"/>
                    <a:pt x="44" y="197"/>
                    <a:pt x="99" y="197"/>
                  </a:cubicBezTo>
                  <a:cubicBezTo>
                    <a:pt x="153" y="197"/>
                    <a:pt x="197" y="153"/>
                    <a:pt x="197" y="99"/>
                  </a:cubicBezTo>
                  <a:cubicBezTo>
                    <a:pt x="197" y="44"/>
                    <a:pt x="153" y="0"/>
                    <a:pt x="99" y="0"/>
                  </a:cubicBezTo>
                  <a:close/>
                  <a:moveTo>
                    <a:pt x="99" y="191"/>
                  </a:moveTo>
                  <a:cubicBezTo>
                    <a:pt x="47" y="191"/>
                    <a:pt x="6" y="150"/>
                    <a:pt x="6" y="99"/>
                  </a:cubicBezTo>
                  <a:cubicBezTo>
                    <a:pt x="6" y="47"/>
                    <a:pt x="47" y="6"/>
                    <a:pt x="99" y="6"/>
                  </a:cubicBezTo>
                  <a:cubicBezTo>
                    <a:pt x="150" y="6"/>
                    <a:pt x="191" y="47"/>
                    <a:pt x="191" y="99"/>
                  </a:cubicBezTo>
                  <a:cubicBezTo>
                    <a:pt x="191" y="150"/>
                    <a:pt x="150" y="191"/>
                    <a:pt x="99" y="1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pic>
        <p:nvPicPr>
          <p:cNvPr id="14" name="bjClassifierImageBottom">
            <a:extLst>
              <a:ext uri="{FF2B5EF4-FFF2-40B4-BE49-F238E27FC236}">
                <a16:creationId xmlns:a16="http://schemas.microsoft.com/office/drawing/2014/main" id="{4F94CC4C-FE8F-FDD9-594B-C9FC7C815AB9}"/>
              </a:ext>
            </a:extLst>
          </p:cNvPr>
          <p:cNvPicPr>
            <a:picLocks/>
          </p:cNvPicPr>
          <p:nvPr userDrawn="1"/>
        </p:nvPicPr>
        <p:blipFill>
          <a:blip r:embed="rId4"/>
          <a:stretch>
            <a:fillRect/>
          </a:stretch>
        </p:blipFill>
        <p:spPr>
          <a:xfrm>
            <a:off x="63500" y="6512560"/>
            <a:ext cx="1143000" cy="281940"/>
          </a:xfrm>
          <a:prstGeom prst="rect">
            <a:avLst/>
          </a:prstGeom>
        </p:spPr>
      </p:pic>
    </p:spTree>
    <p:extLst>
      <p:ext uri="{BB962C8B-B14F-4D97-AF65-F5344CB8AC3E}">
        <p14:creationId xmlns:p14="http://schemas.microsoft.com/office/powerpoint/2010/main" val="3424143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Page No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9250" y="512968"/>
            <a:ext cx="8356600" cy="511174"/>
          </a:xfrm>
        </p:spPr>
        <p:txBody>
          <a:bodyPr>
            <a:noAutofit/>
          </a:bodyPr>
          <a:lstStyle>
            <a:lvl1pPr>
              <a:lnSpc>
                <a:spcPct val="80000"/>
              </a:lnSpc>
              <a:defRPr sz="2300" b="1">
                <a:solidFill>
                  <a:srgbClr val="009BDF"/>
                </a:solidFill>
                <a:latin typeface="Arial" panose="020B0604020202020204" pitchFamily="34" charset="0"/>
                <a:cs typeface="Arial" panose="020B0604020202020204" pitchFamily="34" charset="0"/>
              </a:defRPr>
            </a:lvl1pPr>
          </a:lstStyle>
          <a:p>
            <a:r>
              <a:rPr lang="en-US" dirty="0"/>
              <a:t>CLICK TO EDIT </a:t>
            </a:r>
            <a:br>
              <a:rPr lang="en-US" dirty="0"/>
            </a:br>
            <a:r>
              <a:rPr lang="en-US" dirty="0"/>
              <a:t>MASTER TITLE STYLE</a:t>
            </a:r>
          </a:p>
        </p:txBody>
      </p:sp>
      <p:sp>
        <p:nvSpPr>
          <p:cNvPr id="5" name="Footer Placeholder 4"/>
          <p:cNvSpPr>
            <a:spLocks noGrp="1"/>
          </p:cNvSpPr>
          <p:nvPr>
            <p:ph type="ftr" sz="quarter" idx="11"/>
          </p:nvPr>
        </p:nvSpPr>
        <p:spPr>
          <a:xfrm>
            <a:off x="349250" y="6356351"/>
            <a:ext cx="5765800" cy="365125"/>
          </a:xfrm>
        </p:spPr>
        <p:txBody>
          <a:bodyPr/>
          <a:lstStyle>
            <a:lvl1pPr algn="l">
              <a:defRPr/>
            </a:lvl1pPr>
          </a:lstStyle>
          <a:p>
            <a:r>
              <a:rPr lang="en-US" dirty="0"/>
              <a:t>LIFE EVENT GUIDE</a:t>
            </a:r>
          </a:p>
        </p:txBody>
      </p:sp>
      <p:sp>
        <p:nvSpPr>
          <p:cNvPr id="6" name="Slide Number Placeholder 5"/>
          <p:cNvSpPr>
            <a:spLocks noGrp="1"/>
          </p:cNvSpPr>
          <p:nvPr>
            <p:ph type="sldNum" sz="quarter" idx="12"/>
          </p:nvPr>
        </p:nvSpPr>
        <p:spPr>
          <a:xfrm>
            <a:off x="6750050" y="6356350"/>
            <a:ext cx="2057400" cy="365125"/>
          </a:xfrm>
        </p:spPr>
        <p:txBody>
          <a:bodyPr/>
          <a:lstStyle/>
          <a:p>
            <a:fld id="{70A43262-A90E-F049-A1EB-E6535B5BE848}" type="slidenum">
              <a:rPr lang="en-US" smtClean="0"/>
              <a:t>‹#›</a:t>
            </a:fld>
            <a:endParaRPr lang="en-US"/>
          </a:p>
        </p:txBody>
      </p:sp>
      <p:sp>
        <p:nvSpPr>
          <p:cNvPr id="8" name="Subtitle 2">
            <a:extLst>
              <a:ext uri="{FF2B5EF4-FFF2-40B4-BE49-F238E27FC236}">
                <a16:creationId xmlns:a16="http://schemas.microsoft.com/office/drawing/2014/main" id="{3AD640AF-859B-6743-99FB-E71FB608DAC4}"/>
              </a:ext>
            </a:extLst>
          </p:cNvPr>
          <p:cNvSpPr>
            <a:spLocks noGrp="1"/>
          </p:cNvSpPr>
          <p:nvPr>
            <p:ph type="subTitle" idx="13"/>
          </p:nvPr>
        </p:nvSpPr>
        <p:spPr>
          <a:xfrm>
            <a:off x="349250" y="1396867"/>
            <a:ext cx="8356600" cy="311620"/>
          </a:xfrm>
        </p:spPr>
        <p:txBody>
          <a:bodyPr>
            <a:noAutofit/>
          </a:bodyPr>
          <a:lstStyle>
            <a:lvl1pPr marL="0" indent="0" algn="l">
              <a:buNone/>
              <a:defRPr sz="1600">
                <a:solidFill>
                  <a:srgbClr val="54575A"/>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9" name="Straight Connector 8">
            <a:extLst>
              <a:ext uri="{FF2B5EF4-FFF2-40B4-BE49-F238E27FC236}">
                <a16:creationId xmlns:a16="http://schemas.microsoft.com/office/drawing/2014/main" id="{D8C29917-4FC1-3640-81E7-151F88F7575F}"/>
              </a:ext>
            </a:extLst>
          </p:cNvPr>
          <p:cNvCxnSpPr>
            <a:cxnSpLocks/>
          </p:cNvCxnSpPr>
          <p:nvPr userDrawn="1"/>
        </p:nvCxnSpPr>
        <p:spPr>
          <a:xfrm>
            <a:off x="438150" y="1230445"/>
            <a:ext cx="8267700" cy="0"/>
          </a:xfrm>
          <a:prstGeom prst="line">
            <a:avLst/>
          </a:prstGeom>
          <a:ln w="12700">
            <a:solidFill>
              <a:srgbClr val="54575A"/>
            </a:solidFill>
          </a:ln>
        </p:spPr>
        <p:style>
          <a:lnRef idx="1">
            <a:schemeClr val="accent1"/>
          </a:lnRef>
          <a:fillRef idx="0">
            <a:schemeClr val="accent1"/>
          </a:fillRef>
          <a:effectRef idx="0">
            <a:schemeClr val="accent1"/>
          </a:effectRef>
          <a:fontRef idx="minor">
            <a:schemeClr val="tx1"/>
          </a:fontRef>
        </p:style>
      </p:cxnSp>
      <p:sp>
        <p:nvSpPr>
          <p:cNvPr id="17" name="Text Placeholder 30">
            <a:extLst>
              <a:ext uri="{FF2B5EF4-FFF2-40B4-BE49-F238E27FC236}">
                <a16:creationId xmlns:a16="http://schemas.microsoft.com/office/drawing/2014/main" id="{7B3A0302-5534-4545-8582-456474F4FB48}"/>
              </a:ext>
            </a:extLst>
          </p:cNvPr>
          <p:cNvSpPr>
            <a:spLocks noGrp="1"/>
          </p:cNvSpPr>
          <p:nvPr>
            <p:ph type="body" sz="quarter" idx="14"/>
          </p:nvPr>
        </p:nvSpPr>
        <p:spPr>
          <a:xfrm>
            <a:off x="349250" y="1678216"/>
            <a:ext cx="8352753" cy="4717947"/>
          </a:xfrm>
        </p:spPr>
        <p:txBody>
          <a:bodyPr numCol="3" spcCol="457200">
            <a:noAutofit/>
          </a:bodyPr>
          <a:lstStyle>
            <a:lvl1pPr marL="0" indent="0">
              <a:lnSpc>
                <a:spcPct val="130000"/>
              </a:lnSpc>
              <a:buNone/>
              <a:defRPr sz="1200">
                <a:solidFill>
                  <a:srgbClr val="54575A"/>
                </a:solidFill>
                <a:latin typeface="Arial" panose="020B0604020202020204" pitchFamily="34" charset="0"/>
                <a:cs typeface="Arial" panose="020B0604020202020204" pitchFamily="34" charset="0"/>
              </a:defRPr>
            </a:lvl1pPr>
            <a:lvl2pPr marL="457200" indent="0">
              <a:buNone/>
              <a:defRPr sz="1200">
                <a:solidFill>
                  <a:schemeClr val="tx2"/>
                </a:solidFill>
                <a:latin typeface="Arial" panose="020B0604020202020204" pitchFamily="34" charset="0"/>
                <a:cs typeface="Arial" panose="020B0604020202020204" pitchFamily="34" charset="0"/>
              </a:defRPr>
            </a:lvl2pPr>
            <a:lvl3pPr marL="914400" indent="0">
              <a:buNone/>
              <a:defRPr sz="1200">
                <a:solidFill>
                  <a:schemeClr val="tx2"/>
                </a:solidFill>
                <a:latin typeface="Arial" panose="020B0604020202020204" pitchFamily="34" charset="0"/>
                <a:cs typeface="Arial" panose="020B0604020202020204" pitchFamily="34" charset="0"/>
              </a:defRPr>
            </a:lvl3pPr>
            <a:lvl4pPr marL="1371600" indent="0">
              <a:buNone/>
              <a:defRPr sz="1200">
                <a:solidFill>
                  <a:schemeClr val="tx2"/>
                </a:solidFill>
                <a:latin typeface="Arial" panose="020B0604020202020204" pitchFamily="34" charset="0"/>
                <a:cs typeface="Arial" panose="020B0604020202020204" pitchFamily="34" charset="0"/>
              </a:defRPr>
            </a:lvl4pPr>
            <a:lvl5pPr marL="1828800" indent="0">
              <a:buNone/>
              <a:defRPr sz="1200" b="1">
                <a:solidFill>
                  <a:srgbClr val="009BDF"/>
                </a:solidFill>
                <a:latin typeface="Arial" panose="020B0604020202020204" pitchFamily="34" charset="0"/>
                <a:cs typeface="Arial" panose="020B0604020202020204" pitchFamily="34" charset="0"/>
              </a:defRPr>
            </a:lvl5pPr>
          </a:lstStyle>
          <a:p>
            <a:pPr lvl="0"/>
            <a:r>
              <a:rPr lang="en-US" dirty="0"/>
              <a:t>Edit Master text styles</a:t>
            </a:r>
          </a:p>
        </p:txBody>
      </p:sp>
      <p:pic>
        <p:nvPicPr>
          <p:cNvPr id="7" name="bjClassifierImageBottom">
            <a:extLst>
              <a:ext uri="{FF2B5EF4-FFF2-40B4-BE49-F238E27FC236}">
                <a16:creationId xmlns:a16="http://schemas.microsoft.com/office/drawing/2014/main" id="{FE3C4E18-22C6-2269-636F-387F3DDD6F1E}"/>
              </a:ext>
            </a:extLst>
          </p:cNvPr>
          <p:cNvPicPr>
            <a:picLocks/>
          </p:cNvPicPr>
          <p:nvPr userDrawn="1"/>
        </p:nvPicPr>
        <p:blipFill>
          <a:blip r:embed="rId2"/>
          <a:stretch>
            <a:fillRect/>
          </a:stretch>
        </p:blipFill>
        <p:spPr>
          <a:xfrm>
            <a:off x="63500" y="6512560"/>
            <a:ext cx="1143000" cy="281940"/>
          </a:xfrm>
          <a:prstGeom prst="rect">
            <a:avLst/>
          </a:prstGeom>
        </p:spPr>
      </p:pic>
    </p:spTree>
    <p:extLst>
      <p:ext uri="{BB962C8B-B14F-4D97-AF65-F5344CB8AC3E}">
        <p14:creationId xmlns:p14="http://schemas.microsoft.com/office/powerpoint/2010/main" val="2436664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9250" y="512968"/>
            <a:ext cx="8356600" cy="511174"/>
          </a:xfrm>
        </p:spPr>
        <p:txBody>
          <a:bodyPr>
            <a:noAutofit/>
          </a:bodyPr>
          <a:lstStyle>
            <a:lvl1pPr>
              <a:lnSpc>
                <a:spcPct val="80000"/>
              </a:lnSpc>
              <a:defRPr sz="2300" b="1">
                <a:solidFill>
                  <a:srgbClr val="009BDF"/>
                </a:solidFill>
                <a:latin typeface="Arial" panose="020B0604020202020204" pitchFamily="34" charset="0"/>
                <a:cs typeface="Arial" panose="020B0604020202020204" pitchFamily="34" charset="0"/>
              </a:defRPr>
            </a:lvl1pPr>
          </a:lstStyle>
          <a:p>
            <a:r>
              <a:rPr lang="en-US" dirty="0"/>
              <a:t>CLICK TO EDIT </a:t>
            </a:r>
            <a:br>
              <a:rPr lang="en-US" dirty="0"/>
            </a:br>
            <a:r>
              <a:rPr lang="en-US" dirty="0"/>
              <a:t>MASTER TITLE STYLE</a:t>
            </a:r>
          </a:p>
        </p:txBody>
      </p:sp>
      <p:sp>
        <p:nvSpPr>
          <p:cNvPr id="5" name="Footer Placeholder 4"/>
          <p:cNvSpPr>
            <a:spLocks noGrp="1"/>
          </p:cNvSpPr>
          <p:nvPr>
            <p:ph type="ftr" sz="quarter" idx="11"/>
          </p:nvPr>
        </p:nvSpPr>
        <p:spPr>
          <a:xfrm>
            <a:off x="349250" y="6356351"/>
            <a:ext cx="5765800" cy="365125"/>
          </a:xfrm>
        </p:spPr>
        <p:txBody>
          <a:bodyPr/>
          <a:lstStyle>
            <a:lvl1pPr algn="l">
              <a:defRPr/>
            </a:lvl1pPr>
          </a:lstStyle>
          <a:p>
            <a:r>
              <a:rPr lang="en-US" dirty="0"/>
              <a:t>LIFE EVENT GUIDE</a:t>
            </a:r>
          </a:p>
        </p:txBody>
      </p:sp>
      <p:sp>
        <p:nvSpPr>
          <p:cNvPr id="6" name="Slide Number Placeholder 5"/>
          <p:cNvSpPr>
            <a:spLocks noGrp="1"/>
          </p:cNvSpPr>
          <p:nvPr>
            <p:ph type="sldNum" sz="quarter" idx="12"/>
          </p:nvPr>
        </p:nvSpPr>
        <p:spPr>
          <a:xfrm>
            <a:off x="6750050" y="6356350"/>
            <a:ext cx="2057400" cy="365125"/>
          </a:xfrm>
        </p:spPr>
        <p:txBody>
          <a:bodyPr/>
          <a:lstStyle/>
          <a:p>
            <a:fld id="{70A43262-A90E-F049-A1EB-E6535B5BE848}" type="slidenum">
              <a:rPr lang="en-US" smtClean="0"/>
              <a:t>‹#›</a:t>
            </a:fld>
            <a:endParaRPr lang="en-US"/>
          </a:p>
        </p:txBody>
      </p:sp>
      <p:sp>
        <p:nvSpPr>
          <p:cNvPr id="8" name="Subtitle 2">
            <a:extLst>
              <a:ext uri="{FF2B5EF4-FFF2-40B4-BE49-F238E27FC236}">
                <a16:creationId xmlns:a16="http://schemas.microsoft.com/office/drawing/2014/main" id="{3AD640AF-859B-6743-99FB-E71FB608DAC4}"/>
              </a:ext>
            </a:extLst>
          </p:cNvPr>
          <p:cNvSpPr>
            <a:spLocks noGrp="1"/>
          </p:cNvSpPr>
          <p:nvPr>
            <p:ph type="subTitle" idx="13"/>
          </p:nvPr>
        </p:nvSpPr>
        <p:spPr>
          <a:xfrm>
            <a:off x="349250" y="1396867"/>
            <a:ext cx="8356600" cy="311620"/>
          </a:xfrm>
        </p:spPr>
        <p:txBody>
          <a:bodyPr>
            <a:noAutofit/>
          </a:bodyPr>
          <a:lstStyle>
            <a:lvl1pPr marL="0" indent="0" algn="l">
              <a:buNone/>
              <a:defRPr sz="1600">
                <a:solidFill>
                  <a:srgbClr val="54575A"/>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9" name="Straight Connector 8">
            <a:extLst>
              <a:ext uri="{FF2B5EF4-FFF2-40B4-BE49-F238E27FC236}">
                <a16:creationId xmlns:a16="http://schemas.microsoft.com/office/drawing/2014/main" id="{D8C29917-4FC1-3640-81E7-151F88F7575F}"/>
              </a:ext>
            </a:extLst>
          </p:cNvPr>
          <p:cNvCxnSpPr>
            <a:cxnSpLocks/>
          </p:cNvCxnSpPr>
          <p:nvPr userDrawn="1"/>
        </p:nvCxnSpPr>
        <p:spPr>
          <a:xfrm>
            <a:off x="438150" y="1230445"/>
            <a:ext cx="8267700" cy="0"/>
          </a:xfrm>
          <a:prstGeom prst="line">
            <a:avLst/>
          </a:prstGeom>
          <a:ln w="12700">
            <a:solidFill>
              <a:srgbClr val="54575A"/>
            </a:solidFill>
          </a:ln>
        </p:spPr>
        <p:style>
          <a:lnRef idx="1">
            <a:schemeClr val="accent1"/>
          </a:lnRef>
          <a:fillRef idx="0">
            <a:schemeClr val="accent1"/>
          </a:fillRef>
          <a:effectRef idx="0">
            <a:schemeClr val="accent1"/>
          </a:effectRef>
          <a:fontRef idx="minor">
            <a:schemeClr val="tx1"/>
          </a:fontRef>
        </p:style>
      </p:cxnSp>
      <p:sp>
        <p:nvSpPr>
          <p:cNvPr id="17" name="Text Placeholder 30">
            <a:extLst>
              <a:ext uri="{FF2B5EF4-FFF2-40B4-BE49-F238E27FC236}">
                <a16:creationId xmlns:a16="http://schemas.microsoft.com/office/drawing/2014/main" id="{7B3A0302-5534-4545-8582-456474F4FB48}"/>
              </a:ext>
            </a:extLst>
          </p:cNvPr>
          <p:cNvSpPr>
            <a:spLocks noGrp="1"/>
          </p:cNvSpPr>
          <p:nvPr>
            <p:ph type="body" sz="quarter" idx="14"/>
          </p:nvPr>
        </p:nvSpPr>
        <p:spPr>
          <a:xfrm>
            <a:off x="349250" y="1678217"/>
            <a:ext cx="8352753" cy="506183"/>
          </a:xfrm>
        </p:spPr>
        <p:txBody>
          <a:bodyPr numCol="1" spcCol="457200">
            <a:noAutofit/>
          </a:bodyPr>
          <a:lstStyle>
            <a:lvl1pPr marL="0" indent="0">
              <a:lnSpc>
                <a:spcPct val="130000"/>
              </a:lnSpc>
              <a:buNone/>
              <a:defRPr sz="1200">
                <a:solidFill>
                  <a:srgbClr val="54575A"/>
                </a:solidFill>
                <a:latin typeface="Arial" panose="020B0604020202020204" pitchFamily="34" charset="0"/>
                <a:cs typeface="Arial" panose="020B0604020202020204" pitchFamily="34" charset="0"/>
              </a:defRPr>
            </a:lvl1pPr>
            <a:lvl2pPr marL="457200" indent="0">
              <a:buNone/>
              <a:defRPr sz="1200">
                <a:solidFill>
                  <a:schemeClr val="tx2"/>
                </a:solidFill>
                <a:latin typeface="Arial" panose="020B0604020202020204" pitchFamily="34" charset="0"/>
                <a:cs typeface="Arial" panose="020B0604020202020204" pitchFamily="34" charset="0"/>
              </a:defRPr>
            </a:lvl2pPr>
            <a:lvl3pPr marL="914400" indent="0">
              <a:buNone/>
              <a:defRPr sz="1200">
                <a:solidFill>
                  <a:schemeClr val="tx2"/>
                </a:solidFill>
                <a:latin typeface="Arial" panose="020B0604020202020204" pitchFamily="34" charset="0"/>
                <a:cs typeface="Arial" panose="020B0604020202020204" pitchFamily="34" charset="0"/>
              </a:defRPr>
            </a:lvl3pPr>
            <a:lvl4pPr marL="1371600" indent="0">
              <a:buNone/>
              <a:defRPr sz="1200">
                <a:solidFill>
                  <a:schemeClr val="tx2"/>
                </a:solidFill>
                <a:latin typeface="Arial" panose="020B0604020202020204" pitchFamily="34" charset="0"/>
                <a:cs typeface="Arial" panose="020B0604020202020204" pitchFamily="34" charset="0"/>
              </a:defRPr>
            </a:lvl4pPr>
            <a:lvl5pPr marL="1828800" indent="0">
              <a:buNone/>
              <a:defRPr sz="1200" b="1">
                <a:solidFill>
                  <a:srgbClr val="009BDF"/>
                </a:solidFill>
                <a:latin typeface="Arial" panose="020B0604020202020204" pitchFamily="34" charset="0"/>
                <a:cs typeface="Arial" panose="020B0604020202020204" pitchFamily="34" charset="0"/>
              </a:defRPr>
            </a:lvl5pPr>
          </a:lstStyle>
          <a:p>
            <a:pPr lvl="0"/>
            <a:r>
              <a:rPr lang="en-US" dirty="0"/>
              <a:t>Edit Master text styles</a:t>
            </a:r>
          </a:p>
        </p:txBody>
      </p:sp>
      <p:sp>
        <p:nvSpPr>
          <p:cNvPr id="4" name="Text Placeholder 3">
            <a:extLst>
              <a:ext uri="{FF2B5EF4-FFF2-40B4-BE49-F238E27FC236}">
                <a16:creationId xmlns:a16="http://schemas.microsoft.com/office/drawing/2014/main" id="{ED520D01-1CCD-BD46-A0FE-D03387CF1BCA}"/>
              </a:ext>
            </a:extLst>
          </p:cNvPr>
          <p:cNvSpPr>
            <a:spLocks noGrp="1"/>
          </p:cNvSpPr>
          <p:nvPr>
            <p:ph type="body" sz="quarter" idx="15"/>
          </p:nvPr>
        </p:nvSpPr>
        <p:spPr>
          <a:xfrm>
            <a:off x="349250" y="2336800"/>
            <a:ext cx="8353425" cy="3124200"/>
          </a:xfrm>
        </p:spPr>
        <p:txBody>
          <a:bodyPr numCol="3" spcCol="731520">
            <a:noAutofit/>
          </a:bodyPr>
          <a:lstStyle>
            <a:lvl1pPr marL="0" indent="0">
              <a:lnSpc>
                <a:spcPct val="130000"/>
              </a:lnSpc>
              <a:buNone/>
              <a:defRPr sz="1200" b="0" i="0">
                <a:solidFill>
                  <a:srgbClr val="54575A"/>
                </a:solidFill>
                <a:latin typeface="Arial" panose="020B0604020202020204" pitchFamily="34" charset="0"/>
                <a:cs typeface="Arial" panose="020B0604020202020204" pitchFamily="34" charset="0"/>
              </a:defRPr>
            </a:lvl1pPr>
            <a:lvl2pPr marL="457200" indent="0">
              <a:buNone/>
              <a:defRPr sz="1200" b="0" i="0">
                <a:solidFill>
                  <a:srgbClr val="54575A"/>
                </a:solidFill>
                <a:latin typeface="Arial" panose="020B0604020202020204" pitchFamily="34" charset="0"/>
                <a:cs typeface="Arial" panose="020B0604020202020204" pitchFamily="34" charset="0"/>
              </a:defRPr>
            </a:lvl2pPr>
          </a:lstStyle>
          <a:p>
            <a:pPr lvl="0"/>
            <a:r>
              <a:rPr lang="en-US" dirty="0"/>
              <a:t>Edit Master text styles</a:t>
            </a:r>
          </a:p>
          <a:p>
            <a:pPr lvl="0"/>
            <a:r>
              <a:rPr lang="en-US" dirty="0"/>
              <a:t>Second level</a:t>
            </a:r>
          </a:p>
        </p:txBody>
      </p:sp>
      <p:pic>
        <p:nvPicPr>
          <p:cNvPr id="10" name="bjClassifierImageBottom">
            <a:extLst>
              <a:ext uri="{FF2B5EF4-FFF2-40B4-BE49-F238E27FC236}">
                <a16:creationId xmlns:a16="http://schemas.microsoft.com/office/drawing/2014/main" id="{1A41CC8F-24F2-13EE-A27D-E9CCB52634F5}"/>
              </a:ext>
            </a:extLst>
          </p:cNvPr>
          <p:cNvPicPr>
            <a:picLocks/>
          </p:cNvPicPr>
          <p:nvPr userDrawn="1"/>
        </p:nvPicPr>
        <p:blipFill>
          <a:blip r:embed="rId2"/>
          <a:stretch>
            <a:fillRect/>
          </a:stretch>
        </p:blipFill>
        <p:spPr>
          <a:xfrm>
            <a:off x="63500" y="6512560"/>
            <a:ext cx="1143000" cy="281940"/>
          </a:xfrm>
          <a:prstGeom prst="rect">
            <a:avLst/>
          </a:prstGeom>
        </p:spPr>
      </p:pic>
    </p:spTree>
    <p:extLst>
      <p:ext uri="{BB962C8B-B14F-4D97-AF65-F5344CB8AC3E}">
        <p14:creationId xmlns:p14="http://schemas.microsoft.com/office/powerpoint/2010/main" val="1542913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09C46E-7999-B147-BCD0-96A886A99395}"/>
              </a:ext>
            </a:extLst>
          </p:cNvPr>
          <p:cNvSpPr/>
          <p:nvPr userDrawn="1"/>
        </p:nvSpPr>
        <p:spPr>
          <a:xfrm>
            <a:off x="0" y="0"/>
            <a:ext cx="9144000" cy="6858000"/>
          </a:xfrm>
          <a:prstGeom prst="rect">
            <a:avLst/>
          </a:prstGeom>
          <a:solidFill>
            <a:srgbClr val="009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19100" y="3027840"/>
            <a:ext cx="8296276" cy="479426"/>
          </a:xfrm>
        </p:spPr>
        <p:txBody>
          <a:bodyPr anchor="b">
            <a:noAutofit/>
          </a:bodyPr>
          <a:lstStyle>
            <a:lvl1pPr algn="ctr">
              <a:defRPr sz="23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2297768"/>
            <a:ext cx="7886700" cy="334991"/>
          </a:xfrm>
        </p:spPr>
        <p:txBody>
          <a:bodyPr>
            <a:noAutofit/>
          </a:bodyPr>
          <a:lstStyle>
            <a:lvl1pPr marL="0" indent="0" algn="ctr">
              <a:buNone/>
              <a:defRPr sz="1400" i="1">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Footer Placeholder 4"/>
          <p:cNvSpPr>
            <a:spLocks noGrp="1"/>
          </p:cNvSpPr>
          <p:nvPr>
            <p:ph type="ftr" sz="quarter" idx="11"/>
          </p:nvPr>
        </p:nvSpPr>
        <p:spPr>
          <a:xfrm>
            <a:off x="330200" y="6356351"/>
            <a:ext cx="5784850" cy="365125"/>
          </a:xfrm>
        </p:spPr>
        <p:txBody>
          <a:bodyPr/>
          <a:lstStyle>
            <a:lvl1pPr algn="l">
              <a:defRPr b="0" i="0">
                <a:solidFill>
                  <a:schemeClr val="bg1"/>
                </a:solidFill>
                <a:latin typeface="Arial Narrow" panose="020B0604020202020204" pitchFamily="34" charset="0"/>
                <a:cs typeface="Arial Narrow" panose="020B0604020202020204" pitchFamily="34" charset="0"/>
              </a:defRPr>
            </a:lvl1pPr>
          </a:lstStyle>
          <a:p>
            <a:r>
              <a:rPr lang="en-US" dirty="0"/>
              <a:t>LIFE EVENT GUIDE</a:t>
            </a:r>
          </a:p>
        </p:txBody>
      </p:sp>
      <p:sp>
        <p:nvSpPr>
          <p:cNvPr id="6" name="Slide Number Placeholder 5"/>
          <p:cNvSpPr>
            <a:spLocks noGrp="1"/>
          </p:cNvSpPr>
          <p:nvPr>
            <p:ph type="sldNum" sz="quarter" idx="12"/>
          </p:nvPr>
        </p:nvSpPr>
        <p:spPr>
          <a:xfrm>
            <a:off x="6457950" y="6356351"/>
            <a:ext cx="235585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70A43262-A90E-F049-A1EB-E6535B5BE848}" type="slidenum">
              <a:rPr lang="en-US" smtClean="0"/>
              <a:pPr/>
              <a:t>‹#›</a:t>
            </a:fld>
            <a:endParaRPr lang="en-US" dirty="0"/>
          </a:p>
        </p:txBody>
      </p:sp>
      <p:cxnSp>
        <p:nvCxnSpPr>
          <p:cNvPr id="8" name="Straight Connector 7">
            <a:extLst>
              <a:ext uri="{FF2B5EF4-FFF2-40B4-BE49-F238E27FC236}">
                <a16:creationId xmlns:a16="http://schemas.microsoft.com/office/drawing/2014/main" id="{BCAC6551-CC45-F94D-AA0B-CD15AB73092F}"/>
              </a:ext>
            </a:extLst>
          </p:cNvPr>
          <p:cNvCxnSpPr>
            <a:cxnSpLocks/>
          </p:cNvCxnSpPr>
          <p:nvPr userDrawn="1"/>
        </p:nvCxnSpPr>
        <p:spPr>
          <a:xfrm>
            <a:off x="3136739" y="3773508"/>
            <a:ext cx="287052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CDFC12C-01BE-CF40-A5E1-406BC4E3C75E}"/>
              </a:ext>
            </a:extLst>
          </p:cNvPr>
          <p:cNvCxnSpPr>
            <a:cxnSpLocks/>
          </p:cNvCxnSpPr>
          <p:nvPr userDrawn="1"/>
        </p:nvCxnSpPr>
        <p:spPr>
          <a:xfrm>
            <a:off x="3136739" y="2769283"/>
            <a:ext cx="287052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4B9BC0D-CF11-7343-8C93-605F05043729}"/>
              </a:ext>
            </a:extLst>
          </p:cNvPr>
          <p:cNvSpPr txBox="1"/>
          <p:nvPr userDrawn="1"/>
        </p:nvSpPr>
        <p:spPr>
          <a:xfrm>
            <a:off x="7331528" y="6215468"/>
            <a:ext cx="1475508" cy="307777"/>
          </a:xfrm>
          <a:prstGeom prst="rect">
            <a:avLst/>
          </a:prstGeom>
          <a:noFill/>
        </p:spPr>
        <p:txBody>
          <a:bodyPr wrap="square" rtlCol="0">
            <a:spAutoFit/>
          </a:bodyPr>
          <a:lstStyle/>
          <a:p>
            <a:pPr algn="r"/>
            <a:r>
              <a:rPr lang="en-US" sz="1400" b="1" dirty="0">
                <a:solidFill>
                  <a:schemeClr val="bg1"/>
                </a:solidFill>
              </a:rPr>
              <a:t>COMPANY LOGO</a:t>
            </a:r>
          </a:p>
        </p:txBody>
      </p:sp>
      <p:sp>
        <p:nvSpPr>
          <p:cNvPr id="16" name="Text Placeholder 15">
            <a:extLst>
              <a:ext uri="{FF2B5EF4-FFF2-40B4-BE49-F238E27FC236}">
                <a16:creationId xmlns:a16="http://schemas.microsoft.com/office/drawing/2014/main" id="{F2763948-2DDC-A94C-B27E-42404D30C6F7}"/>
              </a:ext>
            </a:extLst>
          </p:cNvPr>
          <p:cNvSpPr>
            <a:spLocks noGrp="1"/>
          </p:cNvSpPr>
          <p:nvPr>
            <p:ph type="body" sz="quarter" idx="13"/>
          </p:nvPr>
        </p:nvSpPr>
        <p:spPr>
          <a:xfrm>
            <a:off x="419101" y="3980929"/>
            <a:ext cx="8296276" cy="914400"/>
          </a:xfrm>
        </p:spPr>
        <p:txBody>
          <a:bodyPr>
            <a:noAutofit/>
          </a:bodyPr>
          <a:lstStyle>
            <a:lvl1pPr marL="0" indent="0" algn="ctr">
              <a:lnSpc>
                <a:spcPct val="130000"/>
              </a:lnSpc>
              <a:buNone/>
              <a:defRPr sz="1400" b="0" i="1">
                <a:solidFill>
                  <a:schemeClr val="bg1"/>
                </a:solidFill>
                <a:latin typeface="Arial" panose="020B0604020202020204" pitchFamily="34" charset="0"/>
                <a:cs typeface="Arial" panose="020B0604020202020204" pitchFamily="34" charset="0"/>
              </a:defRPr>
            </a:lvl1pPr>
          </a:lstStyle>
          <a:p>
            <a:pPr lvl="0"/>
            <a:r>
              <a:rPr lang="en-US" dirty="0"/>
              <a:t>Edit Master text styles</a:t>
            </a:r>
          </a:p>
        </p:txBody>
      </p:sp>
      <p:pic>
        <p:nvPicPr>
          <p:cNvPr id="12" name="bjClassifierImageBottom">
            <a:extLst>
              <a:ext uri="{FF2B5EF4-FFF2-40B4-BE49-F238E27FC236}">
                <a16:creationId xmlns:a16="http://schemas.microsoft.com/office/drawing/2014/main" id="{C8E37AC9-6865-2F2C-61B7-D98893F251FD}"/>
              </a:ext>
            </a:extLst>
          </p:cNvPr>
          <p:cNvPicPr>
            <a:picLocks/>
          </p:cNvPicPr>
          <p:nvPr userDrawn="1"/>
        </p:nvPicPr>
        <p:blipFill>
          <a:blip r:embed="rId2"/>
          <a:stretch>
            <a:fillRect/>
          </a:stretch>
        </p:blipFill>
        <p:spPr>
          <a:xfrm>
            <a:off x="63500" y="6512560"/>
            <a:ext cx="1143000" cy="281940"/>
          </a:xfrm>
          <a:prstGeom prst="rect">
            <a:avLst/>
          </a:prstGeom>
        </p:spPr>
      </p:pic>
    </p:spTree>
    <p:extLst>
      <p:ext uri="{BB962C8B-B14F-4D97-AF65-F5344CB8AC3E}">
        <p14:creationId xmlns:p14="http://schemas.microsoft.com/office/powerpoint/2010/main" val="2750991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22326" y="322356"/>
            <a:ext cx="3779677" cy="771751"/>
          </a:xfrm>
        </p:spPr>
        <p:txBody>
          <a:bodyPr anchor="b">
            <a:noAutofit/>
          </a:bodyPr>
          <a:lstStyle>
            <a:lvl1pPr algn="l">
              <a:lnSpc>
                <a:spcPct val="80000"/>
              </a:lnSpc>
              <a:defRPr sz="2300" b="1">
                <a:solidFill>
                  <a:srgbClr val="009BDF"/>
                </a:solidFill>
                <a:latin typeface="Arial" panose="020B0604020202020204" pitchFamily="34" charset="0"/>
                <a:cs typeface="Arial" panose="020B0604020202020204" pitchFamily="34" charset="0"/>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922325" y="1270976"/>
            <a:ext cx="3779678" cy="621875"/>
          </a:xfrm>
        </p:spPr>
        <p:txBody>
          <a:bodyPr>
            <a:noAutofit/>
          </a:bodyPr>
          <a:lstStyle>
            <a:lvl1pPr marL="0" indent="0" algn="l">
              <a:buNone/>
              <a:defRPr sz="16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06B19CB-B0CF-7643-8419-A7661C1B756D}" type="datetimeFigureOut">
              <a:rPr lang="en-US" smtClean="0"/>
              <a:t>12/6/2023</a:t>
            </a:fld>
            <a:endParaRPr lang="en-US"/>
          </a:p>
        </p:txBody>
      </p:sp>
      <p:sp>
        <p:nvSpPr>
          <p:cNvPr id="5" name="Footer Placeholder 4"/>
          <p:cNvSpPr>
            <a:spLocks noGrp="1"/>
          </p:cNvSpPr>
          <p:nvPr>
            <p:ph type="ftr" sz="quarter" idx="11"/>
          </p:nvPr>
        </p:nvSpPr>
        <p:spPr>
          <a:xfrm>
            <a:off x="4922324" y="6356351"/>
            <a:ext cx="2884959" cy="365125"/>
          </a:xfrm>
        </p:spPr>
        <p:txBody>
          <a:bodyPr/>
          <a:lstStyle>
            <a:lvl1pPr algn="l">
              <a:defRPr/>
            </a:lvl1pPr>
          </a:lstStyle>
          <a:p>
            <a:r>
              <a:rPr lang="en-US" dirty="0"/>
              <a:t>LIFE EVENT GUIDE</a:t>
            </a:r>
          </a:p>
        </p:txBody>
      </p:sp>
      <p:sp>
        <p:nvSpPr>
          <p:cNvPr id="6" name="Slide Number Placeholder 5"/>
          <p:cNvSpPr>
            <a:spLocks noGrp="1"/>
          </p:cNvSpPr>
          <p:nvPr>
            <p:ph type="sldNum" sz="quarter" idx="12"/>
          </p:nvPr>
        </p:nvSpPr>
        <p:spPr>
          <a:xfrm>
            <a:off x="8093034" y="6356351"/>
            <a:ext cx="714002" cy="365125"/>
          </a:xfrm>
        </p:spPr>
        <p:txBody>
          <a:bodyPr/>
          <a:lstStyle>
            <a:lvl1pPr algn="r">
              <a:defRPr>
                <a:latin typeface="Arial" panose="020B0604020202020204" pitchFamily="34" charset="0"/>
                <a:cs typeface="Arial" panose="020B0604020202020204" pitchFamily="34" charset="0"/>
              </a:defRPr>
            </a:lvl1pPr>
          </a:lstStyle>
          <a:p>
            <a:fld id="{70A43262-A90E-F049-A1EB-E6535B5BE848}" type="slidenum">
              <a:rPr lang="en-US" smtClean="0"/>
              <a:pPr/>
              <a:t>‹#›</a:t>
            </a:fld>
            <a:endParaRPr lang="en-US" dirty="0"/>
          </a:p>
        </p:txBody>
      </p:sp>
      <p:sp>
        <p:nvSpPr>
          <p:cNvPr id="18" name="Rectangle 17">
            <a:extLst>
              <a:ext uri="{FF2B5EF4-FFF2-40B4-BE49-F238E27FC236}">
                <a16:creationId xmlns:a16="http://schemas.microsoft.com/office/drawing/2014/main" id="{ADE6813D-5626-2049-99BF-F7188FDD2151}"/>
              </a:ext>
            </a:extLst>
          </p:cNvPr>
          <p:cNvSpPr/>
          <p:nvPr userDrawn="1"/>
        </p:nvSpPr>
        <p:spPr>
          <a:xfrm>
            <a:off x="0" y="0"/>
            <a:ext cx="4572000" cy="68580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9F5E8A9B-DEE8-E641-8B01-CA4E9ADFB890}"/>
              </a:ext>
            </a:extLst>
          </p:cNvPr>
          <p:cNvCxnSpPr>
            <a:cxnSpLocks/>
          </p:cNvCxnSpPr>
          <p:nvPr userDrawn="1"/>
        </p:nvCxnSpPr>
        <p:spPr>
          <a:xfrm>
            <a:off x="5004066" y="1179295"/>
            <a:ext cx="3697937" cy="0"/>
          </a:xfrm>
          <a:prstGeom prst="line">
            <a:avLst/>
          </a:prstGeom>
          <a:ln w="12700">
            <a:solidFill>
              <a:srgbClr val="54575A"/>
            </a:solidFill>
          </a:ln>
        </p:spPr>
        <p:style>
          <a:lnRef idx="1">
            <a:schemeClr val="accent1"/>
          </a:lnRef>
          <a:fillRef idx="0">
            <a:schemeClr val="accent1"/>
          </a:fillRef>
          <a:effectRef idx="0">
            <a:schemeClr val="accent1"/>
          </a:effectRef>
          <a:fontRef idx="minor">
            <a:schemeClr val="tx1"/>
          </a:fontRef>
        </p:style>
      </p:cxnSp>
      <p:sp>
        <p:nvSpPr>
          <p:cNvPr id="31" name="Text Placeholder 30">
            <a:extLst>
              <a:ext uri="{FF2B5EF4-FFF2-40B4-BE49-F238E27FC236}">
                <a16:creationId xmlns:a16="http://schemas.microsoft.com/office/drawing/2014/main" id="{7EB0ACD5-0D4F-0440-8605-946B8A25CB5C}"/>
              </a:ext>
            </a:extLst>
          </p:cNvPr>
          <p:cNvSpPr>
            <a:spLocks noGrp="1"/>
          </p:cNvSpPr>
          <p:nvPr>
            <p:ph type="body" sz="quarter" idx="13"/>
          </p:nvPr>
        </p:nvSpPr>
        <p:spPr>
          <a:xfrm>
            <a:off x="4922324" y="1603519"/>
            <a:ext cx="3779679" cy="3461861"/>
          </a:xfrm>
        </p:spPr>
        <p:txBody>
          <a:bodyPr>
            <a:noAutofit/>
          </a:bodyPr>
          <a:lstStyle>
            <a:lvl1pPr marL="0" indent="0">
              <a:lnSpc>
                <a:spcPct val="130000"/>
              </a:lnSpc>
              <a:buNone/>
              <a:defRPr sz="1200">
                <a:solidFill>
                  <a:schemeClr val="tx2"/>
                </a:solidFill>
                <a:latin typeface="Arial" panose="020B0604020202020204" pitchFamily="34" charset="0"/>
                <a:cs typeface="Arial" panose="020B0604020202020204" pitchFamily="34" charset="0"/>
              </a:defRPr>
            </a:lvl1pPr>
            <a:lvl2pPr marL="457200" indent="0">
              <a:buNone/>
              <a:defRPr sz="1200">
                <a:solidFill>
                  <a:schemeClr val="tx2"/>
                </a:solidFill>
                <a:latin typeface="Arial" panose="020B0604020202020204" pitchFamily="34" charset="0"/>
                <a:cs typeface="Arial" panose="020B0604020202020204" pitchFamily="34" charset="0"/>
              </a:defRPr>
            </a:lvl2pPr>
            <a:lvl3pPr marL="914400" indent="0">
              <a:buNone/>
              <a:defRPr sz="1200">
                <a:solidFill>
                  <a:schemeClr val="tx2"/>
                </a:solidFill>
                <a:latin typeface="Arial" panose="020B0604020202020204" pitchFamily="34" charset="0"/>
                <a:cs typeface="Arial" panose="020B0604020202020204" pitchFamily="34" charset="0"/>
              </a:defRPr>
            </a:lvl3pPr>
            <a:lvl4pPr marL="1371600" indent="0">
              <a:buNone/>
              <a:defRPr sz="1200">
                <a:solidFill>
                  <a:schemeClr val="tx2"/>
                </a:solidFill>
                <a:latin typeface="Arial" panose="020B0604020202020204" pitchFamily="34" charset="0"/>
                <a:cs typeface="Arial" panose="020B0604020202020204" pitchFamily="34" charset="0"/>
              </a:defRPr>
            </a:lvl4pPr>
            <a:lvl5pPr marL="1828800" indent="0">
              <a:buNone/>
              <a:defRPr sz="1200" b="1">
                <a:solidFill>
                  <a:srgbClr val="009BDF"/>
                </a:solidFill>
                <a:latin typeface="Arial" panose="020B0604020202020204" pitchFamily="34" charset="0"/>
                <a:cs typeface="Arial" panose="020B0604020202020204" pitchFamily="34" charset="0"/>
              </a:defRPr>
            </a:lvl5pPr>
          </a:lstStyle>
          <a:p>
            <a:pPr lvl="0"/>
            <a:r>
              <a:rPr lang="en-US" dirty="0"/>
              <a:t>Edit Master text styles</a:t>
            </a:r>
          </a:p>
        </p:txBody>
      </p:sp>
      <p:sp>
        <p:nvSpPr>
          <p:cNvPr id="8" name="Text Placeholder 7">
            <a:extLst>
              <a:ext uri="{FF2B5EF4-FFF2-40B4-BE49-F238E27FC236}">
                <a16:creationId xmlns:a16="http://schemas.microsoft.com/office/drawing/2014/main" id="{B786B464-4F73-E345-BBDC-0F0608395923}"/>
              </a:ext>
            </a:extLst>
          </p:cNvPr>
          <p:cNvSpPr>
            <a:spLocks noGrp="1"/>
          </p:cNvSpPr>
          <p:nvPr>
            <p:ph type="body" sz="quarter" idx="14"/>
          </p:nvPr>
        </p:nvSpPr>
        <p:spPr>
          <a:xfrm>
            <a:off x="4922838" y="5256121"/>
            <a:ext cx="3779837" cy="809180"/>
          </a:xfrm>
        </p:spPr>
        <p:txBody>
          <a:bodyPr>
            <a:noAutofit/>
          </a:bodyPr>
          <a:lstStyle>
            <a:lvl1pPr marL="0" indent="0">
              <a:buNone/>
              <a:defRPr sz="1200" b="1">
                <a:solidFill>
                  <a:srgbClr val="009BDF"/>
                </a:solidFill>
                <a:latin typeface="Arial" panose="020B0604020202020204" pitchFamily="34" charset="0"/>
                <a:cs typeface="Arial" panose="020B0604020202020204" pitchFamily="34" charset="0"/>
              </a:defRPr>
            </a:lvl1pPr>
          </a:lstStyle>
          <a:p>
            <a:pPr lvl="0"/>
            <a:r>
              <a:rPr lang="en-US" dirty="0"/>
              <a:t>Edit Master text styles</a:t>
            </a:r>
          </a:p>
        </p:txBody>
      </p:sp>
      <p:sp>
        <p:nvSpPr>
          <p:cNvPr id="14" name="TextBox 13">
            <a:extLst>
              <a:ext uri="{FF2B5EF4-FFF2-40B4-BE49-F238E27FC236}">
                <a16:creationId xmlns:a16="http://schemas.microsoft.com/office/drawing/2014/main" id="{5835BEC3-7189-E847-84AC-CACAFC700DEE}"/>
              </a:ext>
            </a:extLst>
          </p:cNvPr>
          <p:cNvSpPr txBox="1"/>
          <p:nvPr userDrawn="1"/>
        </p:nvSpPr>
        <p:spPr>
          <a:xfrm>
            <a:off x="437322" y="3029490"/>
            <a:ext cx="3631095" cy="646331"/>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PLACE YOUR </a:t>
            </a:r>
            <a:br>
              <a:rPr lang="en-US" b="1"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IMAGE HERE</a:t>
            </a:r>
          </a:p>
        </p:txBody>
      </p:sp>
    </p:spTree>
    <p:extLst>
      <p:ext uri="{BB962C8B-B14F-4D97-AF65-F5344CB8AC3E}">
        <p14:creationId xmlns:p14="http://schemas.microsoft.com/office/powerpoint/2010/main" val="3087016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FamilyPath">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06B19CB-B0CF-7643-8419-A7661C1B756D}" type="datetimeFigureOut">
              <a:rPr lang="en-US" smtClean="0"/>
              <a:t>12/6/2023</a:t>
            </a:fld>
            <a:endParaRPr lang="en-US"/>
          </a:p>
        </p:txBody>
      </p:sp>
      <p:sp>
        <p:nvSpPr>
          <p:cNvPr id="5" name="Footer Placeholder 4"/>
          <p:cNvSpPr>
            <a:spLocks noGrp="1"/>
          </p:cNvSpPr>
          <p:nvPr>
            <p:ph type="ftr" sz="quarter" idx="11"/>
          </p:nvPr>
        </p:nvSpPr>
        <p:spPr>
          <a:xfrm>
            <a:off x="4922324" y="6356351"/>
            <a:ext cx="2884959" cy="365125"/>
          </a:xfrm>
        </p:spPr>
        <p:txBody>
          <a:bodyPr/>
          <a:lstStyle>
            <a:lvl1pPr algn="l">
              <a:defRPr/>
            </a:lvl1pPr>
          </a:lstStyle>
          <a:p>
            <a:r>
              <a:rPr lang="en-US" dirty="0"/>
              <a:t>LIFE EVENT GUIDE</a:t>
            </a:r>
          </a:p>
        </p:txBody>
      </p:sp>
      <p:sp>
        <p:nvSpPr>
          <p:cNvPr id="6" name="Slide Number Placeholder 5"/>
          <p:cNvSpPr>
            <a:spLocks noGrp="1"/>
          </p:cNvSpPr>
          <p:nvPr>
            <p:ph type="sldNum" sz="quarter" idx="12"/>
          </p:nvPr>
        </p:nvSpPr>
        <p:spPr>
          <a:xfrm>
            <a:off x="8093034" y="6356351"/>
            <a:ext cx="714002" cy="365125"/>
          </a:xfrm>
        </p:spPr>
        <p:txBody>
          <a:bodyPr/>
          <a:lstStyle>
            <a:lvl1pPr algn="r">
              <a:defRPr>
                <a:latin typeface="Arial" panose="020B0604020202020204" pitchFamily="34" charset="0"/>
                <a:cs typeface="Arial" panose="020B0604020202020204" pitchFamily="34" charset="0"/>
              </a:defRPr>
            </a:lvl1pPr>
          </a:lstStyle>
          <a:p>
            <a:fld id="{70A43262-A90E-F049-A1EB-E6535B5BE848}" type="slidenum">
              <a:rPr lang="en-US" smtClean="0"/>
              <a:pPr/>
              <a:t>‹#›</a:t>
            </a:fld>
            <a:endParaRPr lang="en-US" dirty="0"/>
          </a:p>
        </p:txBody>
      </p:sp>
      <p:sp>
        <p:nvSpPr>
          <p:cNvPr id="18" name="Rectangle 17">
            <a:extLst>
              <a:ext uri="{FF2B5EF4-FFF2-40B4-BE49-F238E27FC236}">
                <a16:creationId xmlns:a16="http://schemas.microsoft.com/office/drawing/2014/main" id="{ADE6813D-5626-2049-99BF-F7188FDD2151}"/>
              </a:ext>
            </a:extLst>
          </p:cNvPr>
          <p:cNvSpPr/>
          <p:nvPr userDrawn="1"/>
        </p:nvSpPr>
        <p:spPr>
          <a:xfrm>
            <a:off x="0" y="0"/>
            <a:ext cx="4572000" cy="68580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9F5E8A9B-DEE8-E641-8B01-CA4E9ADFB890}"/>
              </a:ext>
            </a:extLst>
          </p:cNvPr>
          <p:cNvCxnSpPr>
            <a:cxnSpLocks/>
          </p:cNvCxnSpPr>
          <p:nvPr userDrawn="1"/>
        </p:nvCxnSpPr>
        <p:spPr>
          <a:xfrm>
            <a:off x="4922323" y="1167437"/>
            <a:ext cx="3697937" cy="0"/>
          </a:xfrm>
          <a:prstGeom prst="line">
            <a:avLst/>
          </a:prstGeom>
          <a:ln w="12700">
            <a:solidFill>
              <a:srgbClr val="54575A"/>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ACBD5560-FCE2-AE49-B961-48CCE723DBE2}"/>
              </a:ext>
            </a:extLst>
          </p:cNvPr>
          <p:cNvSpPr txBox="1">
            <a:spLocks/>
          </p:cNvSpPr>
          <p:nvPr userDrawn="1"/>
        </p:nvSpPr>
        <p:spPr>
          <a:xfrm>
            <a:off x="4881452" y="377365"/>
            <a:ext cx="3779677" cy="658642"/>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2300" b="1" kern="1200">
                <a:solidFill>
                  <a:srgbClr val="009BDF"/>
                </a:solidFill>
                <a:latin typeface="Arial" panose="020B0604020202020204" pitchFamily="34" charset="0"/>
                <a:ea typeface="+mj-ea"/>
                <a:cs typeface="Arial" panose="020B0604020202020204" pitchFamily="34" charset="0"/>
              </a:defRPr>
            </a:lvl1pPr>
          </a:lstStyle>
          <a:p>
            <a:r>
              <a:rPr lang="en-US" dirty="0"/>
              <a:t>IT’S A WHOLE </a:t>
            </a:r>
            <a:br>
              <a:rPr lang="en-US" dirty="0"/>
            </a:br>
            <a:r>
              <a:rPr lang="en-US" dirty="0"/>
              <a:t>NEW LIFE</a:t>
            </a:r>
          </a:p>
        </p:txBody>
      </p:sp>
      <p:sp>
        <p:nvSpPr>
          <p:cNvPr id="2" name="TextBox 1">
            <a:extLst>
              <a:ext uri="{FF2B5EF4-FFF2-40B4-BE49-F238E27FC236}">
                <a16:creationId xmlns:a16="http://schemas.microsoft.com/office/drawing/2014/main" id="{837A696E-3B32-E949-AEBB-96F0C52005A9}"/>
              </a:ext>
            </a:extLst>
          </p:cNvPr>
          <p:cNvSpPr txBox="1"/>
          <p:nvPr userDrawn="1"/>
        </p:nvSpPr>
        <p:spPr>
          <a:xfrm>
            <a:off x="4836627" y="1297108"/>
            <a:ext cx="4146007" cy="3508653"/>
          </a:xfrm>
          <a:prstGeom prst="rect">
            <a:avLst/>
          </a:prstGeom>
          <a:noFill/>
        </p:spPr>
        <p:txBody>
          <a:bodyPr wrap="square" rtlCol="0">
            <a:noAutofit/>
          </a:bodyPr>
          <a:lstStyle/>
          <a:p>
            <a:pPr>
              <a:lnSpc>
                <a:spcPct val="130000"/>
              </a:lnSpc>
            </a:pPr>
            <a:r>
              <a:rPr lang="en-US" sz="1200" b="1" dirty="0">
                <a:solidFill>
                  <a:srgbClr val="54575A"/>
                </a:solidFill>
                <a:latin typeface="Arial" panose="020B0604020202020204" pitchFamily="34" charset="0"/>
                <a:cs typeface="Arial" panose="020B0604020202020204" pitchFamily="34" charset="0"/>
              </a:rPr>
              <a:t>Beginning the journey </a:t>
            </a:r>
            <a:r>
              <a:rPr lang="en-US" sz="1200" dirty="0">
                <a:solidFill>
                  <a:srgbClr val="54575A"/>
                </a:solidFill>
                <a:latin typeface="Arial" panose="020B0604020202020204" pitchFamily="34" charset="0"/>
                <a:cs typeface="Arial" panose="020B0604020202020204" pitchFamily="34" charset="0"/>
              </a:rPr>
              <a:t>of starting </a:t>
            </a:r>
            <a:br>
              <a:rPr lang="en-US" sz="1200" dirty="0">
                <a:solidFill>
                  <a:srgbClr val="54575A"/>
                </a:solidFill>
                <a:latin typeface="Arial" panose="020B0604020202020204" pitchFamily="34" charset="0"/>
                <a:cs typeface="Arial" panose="020B0604020202020204" pitchFamily="34" charset="0"/>
              </a:rPr>
            </a:br>
            <a:r>
              <a:rPr lang="en-US" sz="1200" dirty="0">
                <a:solidFill>
                  <a:srgbClr val="54575A"/>
                </a:solidFill>
                <a:latin typeface="Arial" panose="020B0604020202020204" pitchFamily="34" charset="0"/>
                <a:cs typeface="Arial" panose="020B0604020202020204" pitchFamily="34" charset="0"/>
              </a:rPr>
              <a:t>a family is truly one of the most momentous </a:t>
            </a:r>
            <a:br>
              <a:rPr lang="en-US" sz="1200" dirty="0">
                <a:solidFill>
                  <a:srgbClr val="54575A"/>
                </a:solidFill>
                <a:latin typeface="Arial" panose="020B0604020202020204" pitchFamily="34" charset="0"/>
                <a:cs typeface="Arial" panose="020B0604020202020204" pitchFamily="34" charset="0"/>
              </a:rPr>
            </a:br>
            <a:r>
              <a:rPr lang="en-US" sz="1200" dirty="0">
                <a:solidFill>
                  <a:srgbClr val="54575A"/>
                </a:solidFill>
                <a:latin typeface="Arial" panose="020B0604020202020204" pitchFamily="34" charset="0"/>
                <a:cs typeface="Arial" panose="020B0604020202020204" pitchFamily="34" charset="0"/>
              </a:rPr>
              <a:t>and thrilling adventures of your life. But mixed </a:t>
            </a:r>
            <a:br>
              <a:rPr lang="en-US" sz="1200" dirty="0">
                <a:solidFill>
                  <a:srgbClr val="54575A"/>
                </a:solidFill>
                <a:latin typeface="Arial" panose="020B0604020202020204" pitchFamily="34" charset="0"/>
                <a:cs typeface="Arial" panose="020B0604020202020204" pitchFamily="34" charset="0"/>
              </a:rPr>
            </a:br>
            <a:r>
              <a:rPr lang="en-US" sz="1200" dirty="0">
                <a:solidFill>
                  <a:srgbClr val="54575A"/>
                </a:solidFill>
                <a:latin typeface="Arial" panose="020B0604020202020204" pitchFamily="34" charset="0"/>
                <a:cs typeface="Arial" panose="020B0604020202020204" pitchFamily="34" charset="0"/>
              </a:rPr>
              <a:t>in with the excitement and anticipation, </a:t>
            </a:r>
            <a:br>
              <a:rPr lang="en-US" sz="1200" dirty="0">
                <a:solidFill>
                  <a:srgbClr val="54575A"/>
                </a:solidFill>
                <a:latin typeface="Arial" panose="020B0604020202020204" pitchFamily="34" charset="0"/>
                <a:cs typeface="Arial" panose="020B0604020202020204" pitchFamily="34" charset="0"/>
              </a:rPr>
            </a:br>
            <a:r>
              <a:rPr lang="en-US" sz="1200" dirty="0">
                <a:solidFill>
                  <a:srgbClr val="54575A"/>
                </a:solidFill>
                <a:latin typeface="Arial" panose="020B0604020202020204" pitchFamily="34" charset="0"/>
                <a:cs typeface="Arial" panose="020B0604020202020204" pitchFamily="34" charset="0"/>
              </a:rPr>
              <a:t>there are also looming questions and </a:t>
            </a:r>
            <a:br>
              <a:rPr lang="en-US" sz="1200" dirty="0">
                <a:solidFill>
                  <a:srgbClr val="54575A"/>
                </a:solidFill>
                <a:latin typeface="Arial" panose="020B0604020202020204" pitchFamily="34" charset="0"/>
                <a:cs typeface="Arial" panose="020B0604020202020204" pitchFamily="34" charset="0"/>
              </a:rPr>
            </a:br>
            <a:r>
              <a:rPr lang="en-US" sz="1200" dirty="0">
                <a:solidFill>
                  <a:srgbClr val="54575A"/>
                </a:solidFill>
                <a:latin typeface="Arial" panose="020B0604020202020204" pitchFamily="34" charset="0"/>
                <a:cs typeface="Arial" panose="020B0604020202020204" pitchFamily="34" charset="0"/>
              </a:rPr>
              <a:t>many unknowns. </a:t>
            </a:r>
          </a:p>
          <a:p>
            <a:pPr>
              <a:lnSpc>
                <a:spcPct val="130000"/>
              </a:lnSpc>
            </a:pPr>
            <a:endParaRPr lang="en-US" sz="1200" dirty="0">
              <a:solidFill>
                <a:srgbClr val="54575A"/>
              </a:solidFill>
              <a:latin typeface="Arial" panose="020B0604020202020204" pitchFamily="34" charset="0"/>
              <a:cs typeface="Arial" panose="020B0604020202020204" pitchFamily="34" charset="0"/>
            </a:endParaRPr>
          </a:p>
          <a:p>
            <a:pPr>
              <a:lnSpc>
                <a:spcPct val="130000"/>
              </a:lnSpc>
            </a:pPr>
            <a:r>
              <a:rPr lang="en-US" sz="1200" dirty="0">
                <a:solidFill>
                  <a:srgbClr val="54575A"/>
                </a:solidFill>
                <a:latin typeface="Arial" panose="020B0604020202020204" pitchFamily="34" charset="0"/>
                <a:cs typeface="Arial" panose="020B0604020202020204" pitchFamily="34" charset="0"/>
              </a:rPr>
              <a:t>We assure you that we’re with you every </a:t>
            </a:r>
            <a:br>
              <a:rPr lang="en-US" sz="1200" dirty="0">
                <a:solidFill>
                  <a:srgbClr val="54575A"/>
                </a:solidFill>
                <a:latin typeface="Arial" panose="020B0604020202020204" pitchFamily="34" charset="0"/>
                <a:cs typeface="Arial" panose="020B0604020202020204" pitchFamily="34" charset="0"/>
              </a:rPr>
            </a:br>
            <a:r>
              <a:rPr lang="en-US" sz="1200" dirty="0">
                <a:solidFill>
                  <a:srgbClr val="54575A"/>
                </a:solidFill>
                <a:latin typeface="Arial" panose="020B0604020202020204" pitchFamily="34" charset="0"/>
                <a:cs typeface="Arial" panose="020B0604020202020204" pitchFamily="34" charset="0"/>
              </a:rPr>
              <a:t>step of the way with benefits, programs and </a:t>
            </a:r>
            <a:br>
              <a:rPr lang="en-US" sz="1200" dirty="0">
                <a:solidFill>
                  <a:srgbClr val="54575A"/>
                </a:solidFill>
                <a:latin typeface="Arial" panose="020B0604020202020204" pitchFamily="34" charset="0"/>
                <a:cs typeface="Arial" panose="020B0604020202020204" pitchFamily="34" charset="0"/>
              </a:rPr>
            </a:br>
            <a:r>
              <a:rPr lang="en-US" sz="1200" dirty="0">
                <a:solidFill>
                  <a:srgbClr val="54575A"/>
                </a:solidFill>
                <a:latin typeface="Arial" panose="020B0604020202020204" pitchFamily="34" charset="0"/>
                <a:cs typeface="Arial" panose="020B0604020202020204" pitchFamily="34" charset="0"/>
              </a:rPr>
              <a:t>additional resources designed to make welcoming </a:t>
            </a:r>
            <a:br>
              <a:rPr lang="en-US" sz="1200" dirty="0">
                <a:solidFill>
                  <a:srgbClr val="54575A"/>
                </a:solidFill>
                <a:latin typeface="Arial" panose="020B0604020202020204" pitchFamily="34" charset="0"/>
                <a:cs typeface="Arial" panose="020B0604020202020204" pitchFamily="34" charset="0"/>
              </a:rPr>
            </a:br>
            <a:r>
              <a:rPr lang="en-US" sz="1200" dirty="0">
                <a:solidFill>
                  <a:srgbClr val="54575A"/>
                </a:solidFill>
                <a:latin typeface="Arial" panose="020B0604020202020204" pitchFamily="34" charset="0"/>
                <a:cs typeface="Arial" panose="020B0604020202020204" pitchFamily="34" charset="0"/>
              </a:rPr>
              <a:t>a new child into your life just a little easier. </a:t>
            </a:r>
            <a:br>
              <a:rPr lang="en-US" sz="1200" dirty="0">
                <a:solidFill>
                  <a:srgbClr val="54575A"/>
                </a:solidFill>
                <a:latin typeface="Arial" panose="020B0604020202020204" pitchFamily="34" charset="0"/>
                <a:cs typeface="Arial" panose="020B0604020202020204" pitchFamily="34" charset="0"/>
              </a:rPr>
            </a:br>
            <a:r>
              <a:rPr lang="en-US" sz="1200" dirty="0">
                <a:solidFill>
                  <a:srgbClr val="54575A"/>
                </a:solidFill>
                <a:latin typeface="Arial" panose="020B0604020202020204" pitchFamily="34" charset="0"/>
                <a:cs typeface="Arial" panose="020B0604020202020204" pitchFamily="34" charset="0"/>
              </a:rPr>
              <a:t>(Sorry, we can’t do much about the dirty diapers.)</a:t>
            </a:r>
          </a:p>
          <a:p>
            <a:pPr>
              <a:lnSpc>
                <a:spcPct val="130000"/>
              </a:lnSpc>
            </a:pPr>
            <a:endParaRPr lang="en-US" dirty="0"/>
          </a:p>
        </p:txBody>
      </p:sp>
      <p:sp>
        <p:nvSpPr>
          <p:cNvPr id="19" name="TextBox 18">
            <a:extLst>
              <a:ext uri="{FF2B5EF4-FFF2-40B4-BE49-F238E27FC236}">
                <a16:creationId xmlns:a16="http://schemas.microsoft.com/office/drawing/2014/main" id="{FB19E291-E197-EB4B-8DDD-D2AEDE6E3E32}"/>
              </a:ext>
            </a:extLst>
          </p:cNvPr>
          <p:cNvSpPr txBox="1"/>
          <p:nvPr userDrawn="1"/>
        </p:nvSpPr>
        <p:spPr>
          <a:xfrm>
            <a:off x="5820273" y="4871050"/>
            <a:ext cx="3075969" cy="923330"/>
          </a:xfrm>
          <a:prstGeom prst="rect">
            <a:avLst/>
          </a:prstGeom>
          <a:noFill/>
        </p:spPr>
        <p:txBody>
          <a:bodyPr wrap="square" rtlCol="0">
            <a:noAutofit/>
          </a:bodyPr>
          <a:lstStyle/>
          <a:p>
            <a:r>
              <a:rPr lang="en-US" sz="1200" b="1" dirty="0">
                <a:solidFill>
                  <a:srgbClr val="009BDF"/>
                </a:solidFill>
                <a:latin typeface="Arial" panose="020B0604020202020204" pitchFamily="34" charset="0"/>
                <a:cs typeface="Arial" panose="020B0604020202020204" pitchFamily="34" charset="0"/>
              </a:rPr>
              <a:t>Explore this guide and begin familiarizing yourself with the support  available to you and your family.</a:t>
            </a:r>
          </a:p>
          <a:p>
            <a:endParaRPr lang="en-US" dirty="0"/>
          </a:p>
        </p:txBody>
      </p:sp>
      <p:grpSp>
        <p:nvGrpSpPr>
          <p:cNvPr id="22" name="Group 21">
            <a:extLst>
              <a:ext uri="{FF2B5EF4-FFF2-40B4-BE49-F238E27FC236}">
                <a16:creationId xmlns:a16="http://schemas.microsoft.com/office/drawing/2014/main" id="{B9FE9E84-2DA7-2F4A-9A8A-510ECF8D7464}"/>
              </a:ext>
            </a:extLst>
          </p:cNvPr>
          <p:cNvGrpSpPr/>
          <p:nvPr userDrawn="1"/>
        </p:nvGrpSpPr>
        <p:grpSpPr>
          <a:xfrm>
            <a:off x="4976880" y="4856060"/>
            <a:ext cx="735391" cy="735391"/>
            <a:chOff x="8737600" y="2947988"/>
            <a:chExt cx="962025" cy="962025"/>
          </a:xfrm>
          <a:solidFill>
            <a:srgbClr val="009BDF"/>
          </a:solidFill>
        </p:grpSpPr>
        <p:sp>
          <p:nvSpPr>
            <p:cNvPr id="24" name="Freeform 26">
              <a:extLst>
                <a:ext uri="{FF2B5EF4-FFF2-40B4-BE49-F238E27FC236}">
                  <a16:creationId xmlns:a16="http://schemas.microsoft.com/office/drawing/2014/main" id="{F2FFC4FF-0932-B345-8413-8A94CEA1A279}"/>
                </a:ext>
              </a:extLst>
            </p:cNvPr>
            <p:cNvSpPr>
              <a:spLocks noEditPoints="1"/>
            </p:cNvSpPr>
            <p:nvPr/>
          </p:nvSpPr>
          <p:spPr bwMode="auto">
            <a:xfrm>
              <a:off x="9050338" y="3128963"/>
              <a:ext cx="336550" cy="304800"/>
            </a:xfrm>
            <a:custGeom>
              <a:avLst/>
              <a:gdLst>
                <a:gd name="T0" fmla="*/ 33 w 69"/>
                <a:gd name="T1" fmla="*/ 61 h 62"/>
                <a:gd name="T2" fmla="*/ 34 w 69"/>
                <a:gd name="T3" fmla="*/ 62 h 62"/>
                <a:gd name="T4" fmla="*/ 36 w 69"/>
                <a:gd name="T5" fmla="*/ 61 h 62"/>
                <a:gd name="T6" fmla="*/ 63 w 69"/>
                <a:gd name="T7" fmla="*/ 35 h 62"/>
                <a:gd name="T8" fmla="*/ 69 w 69"/>
                <a:gd name="T9" fmla="*/ 21 h 62"/>
                <a:gd name="T10" fmla="*/ 48 w 69"/>
                <a:gd name="T11" fmla="*/ 0 h 62"/>
                <a:gd name="T12" fmla="*/ 34 w 69"/>
                <a:gd name="T13" fmla="*/ 5 h 62"/>
                <a:gd name="T14" fmla="*/ 21 w 69"/>
                <a:gd name="T15" fmla="*/ 0 h 62"/>
                <a:gd name="T16" fmla="*/ 0 w 69"/>
                <a:gd name="T17" fmla="*/ 21 h 62"/>
                <a:gd name="T18" fmla="*/ 6 w 69"/>
                <a:gd name="T19" fmla="*/ 35 h 62"/>
                <a:gd name="T20" fmla="*/ 33 w 69"/>
                <a:gd name="T21" fmla="*/ 61 h 62"/>
                <a:gd name="T22" fmla="*/ 21 w 69"/>
                <a:gd name="T23" fmla="*/ 5 h 62"/>
                <a:gd name="T24" fmla="*/ 32 w 69"/>
                <a:gd name="T25" fmla="*/ 10 h 62"/>
                <a:gd name="T26" fmla="*/ 36 w 69"/>
                <a:gd name="T27" fmla="*/ 10 h 62"/>
                <a:gd name="T28" fmla="*/ 48 w 69"/>
                <a:gd name="T29" fmla="*/ 5 h 62"/>
                <a:gd name="T30" fmla="*/ 63 w 69"/>
                <a:gd name="T31" fmla="*/ 21 h 62"/>
                <a:gd name="T32" fmla="*/ 59 w 69"/>
                <a:gd name="T33" fmla="*/ 31 h 62"/>
                <a:gd name="T34" fmla="*/ 34 w 69"/>
                <a:gd name="T35" fmla="*/ 55 h 62"/>
                <a:gd name="T36" fmla="*/ 10 w 69"/>
                <a:gd name="T37" fmla="*/ 31 h 62"/>
                <a:gd name="T38" fmla="*/ 6 w 69"/>
                <a:gd name="T39" fmla="*/ 21 h 62"/>
                <a:gd name="T40" fmla="*/ 21 w 69"/>
                <a:gd name="T41" fmla="*/ 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62">
                  <a:moveTo>
                    <a:pt x="33" y="61"/>
                  </a:moveTo>
                  <a:cubicBezTo>
                    <a:pt x="33" y="62"/>
                    <a:pt x="34" y="62"/>
                    <a:pt x="34" y="62"/>
                  </a:cubicBezTo>
                  <a:cubicBezTo>
                    <a:pt x="35" y="62"/>
                    <a:pt x="36" y="62"/>
                    <a:pt x="36" y="61"/>
                  </a:cubicBezTo>
                  <a:cubicBezTo>
                    <a:pt x="39" y="59"/>
                    <a:pt x="62" y="36"/>
                    <a:pt x="63" y="35"/>
                  </a:cubicBezTo>
                  <a:cubicBezTo>
                    <a:pt x="67" y="31"/>
                    <a:pt x="69" y="26"/>
                    <a:pt x="69" y="21"/>
                  </a:cubicBezTo>
                  <a:cubicBezTo>
                    <a:pt x="69" y="9"/>
                    <a:pt x="59" y="0"/>
                    <a:pt x="48" y="0"/>
                  </a:cubicBezTo>
                  <a:cubicBezTo>
                    <a:pt x="43" y="0"/>
                    <a:pt x="38" y="1"/>
                    <a:pt x="34" y="5"/>
                  </a:cubicBezTo>
                  <a:cubicBezTo>
                    <a:pt x="31" y="1"/>
                    <a:pt x="26" y="0"/>
                    <a:pt x="21" y="0"/>
                  </a:cubicBezTo>
                  <a:cubicBezTo>
                    <a:pt x="10" y="0"/>
                    <a:pt x="0" y="9"/>
                    <a:pt x="0" y="21"/>
                  </a:cubicBezTo>
                  <a:cubicBezTo>
                    <a:pt x="0" y="26"/>
                    <a:pt x="2" y="31"/>
                    <a:pt x="6" y="35"/>
                  </a:cubicBezTo>
                  <a:cubicBezTo>
                    <a:pt x="7" y="36"/>
                    <a:pt x="30" y="59"/>
                    <a:pt x="33" y="61"/>
                  </a:cubicBezTo>
                  <a:close/>
                  <a:moveTo>
                    <a:pt x="21" y="5"/>
                  </a:moveTo>
                  <a:cubicBezTo>
                    <a:pt x="26" y="5"/>
                    <a:pt x="29" y="7"/>
                    <a:pt x="32" y="10"/>
                  </a:cubicBezTo>
                  <a:cubicBezTo>
                    <a:pt x="33" y="11"/>
                    <a:pt x="35" y="11"/>
                    <a:pt x="36" y="10"/>
                  </a:cubicBezTo>
                  <a:cubicBezTo>
                    <a:pt x="39" y="7"/>
                    <a:pt x="43" y="5"/>
                    <a:pt x="48" y="5"/>
                  </a:cubicBezTo>
                  <a:cubicBezTo>
                    <a:pt x="56" y="5"/>
                    <a:pt x="63" y="12"/>
                    <a:pt x="63" y="21"/>
                  </a:cubicBezTo>
                  <a:cubicBezTo>
                    <a:pt x="63" y="25"/>
                    <a:pt x="62" y="29"/>
                    <a:pt x="59" y="31"/>
                  </a:cubicBezTo>
                  <a:cubicBezTo>
                    <a:pt x="58" y="32"/>
                    <a:pt x="45" y="46"/>
                    <a:pt x="34" y="55"/>
                  </a:cubicBezTo>
                  <a:cubicBezTo>
                    <a:pt x="24" y="46"/>
                    <a:pt x="11" y="32"/>
                    <a:pt x="10" y="31"/>
                  </a:cubicBezTo>
                  <a:cubicBezTo>
                    <a:pt x="7" y="29"/>
                    <a:pt x="6" y="25"/>
                    <a:pt x="6" y="21"/>
                  </a:cubicBezTo>
                  <a:cubicBezTo>
                    <a:pt x="6" y="12"/>
                    <a:pt x="13" y="5"/>
                    <a:pt x="2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5" name="Freeform 27">
              <a:extLst>
                <a:ext uri="{FF2B5EF4-FFF2-40B4-BE49-F238E27FC236}">
                  <a16:creationId xmlns:a16="http://schemas.microsoft.com/office/drawing/2014/main" id="{240E10F3-2645-784C-8B01-EB339374AB00}"/>
                </a:ext>
              </a:extLst>
            </p:cNvPr>
            <p:cNvSpPr>
              <a:spLocks/>
            </p:cNvSpPr>
            <p:nvPr/>
          </p:nvSpPr>
          <p:spPr bwMode="auto">
            <a:xfrm>
              <a:off x="8878888" y="3506788"/>
              <a:ext cx="458788" cy="107950"/>
            </a:xfrm>
            <a:custGeom>
              <a:avLst/>
              <a:gdLst>
                <a:gd name="T0" fmla="*/ 35 w 94"/>
                <a:gd name="T1" fmla="*/ 5 h 22"/>
                <a:gd name="T2" fmla="*/ 59 w 94"/>
                <a:gd name="T3" fmla="*/ 5 h 22"/>
                <a:gd name="T4" fmla="*/ 83 w 94"/>
                <a:gd name="T5" fmla="*/ 5 h 22"/>
                <a:gd name="T6" fmla="*/ 89 w 94"/>
                <a:gd name="T7" fmla="*/ 11 h 22"/>
                <a:gd name="T8" fmla="*/ 83 w 94"/>
                <a:gd name="T9" fmla="*/ 17 h 22"/>
                <a:gd name="T10" fmla="*/ 58 w 94"/>
                <a:gd name="T11" fmla="*/ 17 h 22"/>
                <a:gd name="T12" fmla="*/ 55 w 94"/>
                <a:gd name="T13" fmla="*/ 19 h 22"/>
                <a:gd name="T14" fmla="*/ 58 w 94"/>
                <a:gd name="T15" fmla="*/ 22 h 22"/>
                <a:gd name="T16" fmla="*/ 83 w 94"/>
                <a:gd name="T17" fmla="*/ 22 h 22"/>
                <a:gd name="T18" fmla="*/ 94 w 94"/>
                <a:gd name="T19" fmla="*/ 11 h 22"/>
                <a:gd name="T20" fmla="*/ 83 w 94"/>
                <a:gd name="T21" fmla="*/ 0 h 22"/>
                <a:gd name="T22" fmla="*/ 59 w 94"/>
                <a:gd name="T23" fmla="*/ 0 h 22"/>
                <a:gd name="T24" fmla="*/ 35 w 94"/>
                <a:gd name="T25" fmla="*/ 0 h 22"/>
                <a:gd name="T26" fmla="*/ 26 w 94"/>
                <a:gd name="T27" fmla="*/ 1 h 22"/>
                <a:gd name="T28" fmla="*/ 3 w 94"/>
                <a:gd name="T29" fmla="*/ 8 h 22"/>
                <a:gd name="T30" fmla="*/ 1 w 94"/>
                <a:gd name="T31" fmla="*/ 11 h 22"/>
                <a:gd name="T32" fmla="*/ 4 w 94"/>
                <a:gd name="T33" fmla="*/ 13 h 22"/>
                <a:gd name="T34" fmla="*/ 27 w 94"/>
                <a:gd name="T35" fmla="*/ 7 h 22"/>
                <a:gd name="T36" fmla="*/ 35 w 94"/>
                <a:gd name="T37"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4" h="22">
                  <a:moveTo>
                    <a:pt x="35" y="5"/>
                  </a:moveTo>
                  <a:cubicBezTo>
                    <a:pt x="41" y="5"/>
                    <a:pt x="52" y="5"/>
                    <a:pt x="59" y="5"/>
                  </a:cubicBezTo>
                  <a:cubicBezTo>
                    <a:pt x="83" y="5"/>
                    <a:pt x="83" y="5"/>
                    <a:pt x="83" y="5"/>
                  </a:cubicBezTo>
                  <a:cubicBezTo>
                    <a:pt x="86" y="5"/>
                    <a:pt x="89" y="8"/>
                    <a:pt x="89" y="11"/>
                  </a:cubicBezTo>
                  <a:cubicBezTo>
                    <a:pt x="89" y="14"/>
                    <a:pt x="86" y="17"/>
                    <a:pt x="83" y="17"/>
                  </a:cubicBezTo>
                  <a:cubicBezTo>
                    <a:pt x="58" y="17"/>
                    <a:pt x="58" y="17"/>
                    <a:pt x="58" y="17"/>
                  </a:cubicBezTo>
                  <a:cubicBezTo>
                    <a:pt x="56" y="17"/>
                    <a:pt x="55" y="18"/>
                    <a:pt x="55" y="19"/>
                  </a:cubicBezTo>
                  <a:cubicBezTo>
                    <a:pt x="55" y="21"/>
                    <a:pt x="56" y="22"/>
                    <a:pt x="58" y="22"/>
                  </a:cubicBezTo>
                  <a:cubicBezTo>
                    <a:pt x="83" y="22"/>
                    <a:pt x="83" y="22"/>
                    <a:pt x="83" y="22"/>
                  </a:cubicBezTo>
                  <a:cubicBezTo>
                    <a:pt x="89" y="22"/>
                    <a:pt x="94" y="17"/>
                    <a:pt x="94" y="11"/>
                  </a:cubicBezTo>
                  <a:cubicBezTo>
                    <a:pt x="94" y="5"/>
                    <a:pt x="89" y="0"/>
                    <a:pt x="83" y="0"/>
                  </a:cubicBezTo>
                  <a:cubicBezTo>
                    <a:pt x="59" y="0"/>
                    <a:pt x="59" y="0"/>
                    <a:pt x="59" y="0"/>
                  </a:cubicBezTo>
                  <a:cubicBezTo>
                    <a:pt x="52" y="0"/>
                    <a:pt x="41" y="0"/>
                    <a:pt x="35" y="0"/>
                  </a:cubicBezTo>
                  <a:cubicBezTo>
                    <a:pt x="32" y="0"/>
                    <a:pt x="29" y="1"/>
                    <a:pt x="26" y="1"/>
                  </a:cubicBezTo>
                  <a:cubicBezTo>
                    <a:pt x="3" y="8"/>
                    <a:pt x="3" y="8"/>
                    <a:pt x="3" y="8"/>
                  </a:cubicBezTo>
                  <a:cubicBezTo>
                    <a:pt x="1" y="9"/>
                    <a:pt x="0" y="10"/>
                    <a:pt x="1" y="11"/>
                  </a:cubicBezTo>
                  <a:cubicBezTo>
                    <a:pt x="1" y="13"/>
                    <a:pt x="3" y="14"/>
                    <a:pt x="4" y="13"/>
                  </a:cubicBezTo>
                  <a:cubicBezTo>
                    <a:pt x="27" y="7"/>
                    <a:pt x="27" y="7"/>
                    <a:pt x="27" y="7"/>
                  </a:cubicBezTo>
                  <a:cubicBezTo>
                    <a:pt x="30" y="6"/>
                    <a:pt x="32" y="5"/>
                    <a:pt x="3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6" name="Freeform 28">
              <a:extLst>
                <a:ext uri="{FF2B5EF4-FFF2-40B4-BE49-F238E27FC236}">
                  <a16:creationId xmlns:a16="http://schemas.microsoft.com/office/drawing/2014/main" id="{D4CC7184-06E8-164E-ABD5-3D02A078EC13}"/>
                </a:ext>
              </a:extLst>
            </p:cNvPr>
            <p:cNvSpPr>
              <a:spLocks/>
            </p:cNvSpPr>
            <p:nvPr/>
          </p:nvSpPr>
          <p:spPr bwMode="auto">
            <a:xfrm>
              <a:off x="8899525" y="3452813"/>
              <a:ext cx="677863" cy="260350"/>
            </a:xfrm>
            <a:custGeom>
              <a:avLst/>
              <a:gdLst>
                <a:gd name="T0" fmla="*/ 137 w 139"/>
                <a:gd name="T1" fmla="*/ 7 h 53"/>
                <a:gd name="T2" fmla="*/ 120 w 139"/>
                <a:gd name="T3" fmla="*/ 4 h 53"/>
                <a:gd name="T4" fmla="*/ 98 w 139"/>
                <a:gd name="T5" fmla="*/ 18 h 53"/>
                <a:gd name="T6" fmla="*/ 95 w 139"/>
                <a:gd name="T7" fmla="*/ 20 h 53"/>
                <a:gd name="T8" fmla="*/ 93 w 139"/>
                <a:gd name="T9" fmla="*/ 24 h 53"/>
                <a:gd name="T10" fmla="*/ 97 w 139"/>
                <a:gd name="T11" fmla="*/ 25 h 53"/>
                <a:gd name="T12" fmla="*/ 101 w 139"/>
                <a:gd name="T13" fmla="*/ 23 h 53"/>
                <a:gd name="T14" fmla="*/ 123 w 139"/>
                <a:gd name="T15" fmla="*/ 8 h 53"/>
                <a:gd name="T16" fmla="*/ 132 w 139"/>
                <a:gd name="T17" fmla="*/ 10 h 53"/>
                <a:gd name="T18" fmla="*/ 133 w 139"/>
                <a:gd name="T19" fmla="*/ 15 h 53"/>
                <a:gd name="T20" fmla="*/ 130 w 139"/>
                <a:gd name="T21" fmla="*/ 20 h 53"/>
                <a:gd name="T22" fmla="*/ 130 w 139"/>
                <a:gd name="T23" fmla="*/ 20 h 53"/>
                <a:gd name="T24" fmla="*/ 112 w 139"/>
                <a:gd name="T25" fmla="*/ 33 h 53"/>
                <a:gd name="T26" fmla="*/ 77 w 139"/>
                <a:gd name="T27" fmla="*/ 48 h 53"/>
                <a:gd name="T28" fmla="*/ 45 w 139"/>
                <a:gd name="T29" fmla="*/ 48 h 53"/>
                <a:gd name="T30" fmla="*/ 23 w 139"/>
                <a:gd name="T31" fmla="*/ 43 h 53"/>
                <a:gd name="T32" fmla="*/ 17 w 139"/>
                <a:gd name="T33" fmla="*/ 39 h 53"/>
                <a:gd name="T34" fmla="*/ 15 w 139"/>
                <a:gd name="T35" fmla="*/ 39 h 53"/>
                <a:gd name="T36" fmla="*/ 3 w 139"/>
                <a:gd name="T37" fmla="*/ 42 h 53"/>
                <a:gd name="T38" fmla="*/ 1 w 139"/>
                <a:gd name="T39" fmla="*/ 45 h 53"/>
                <a:gd name="T40" fmla="*/ 4 w 139"/>
                <a:gd name="T41" fmla="*/ 47 h 53"/>
                <a:gd name="T42" fmla="*/ 15 w 139"/>
                <a:gd name="T43" fmla="*/ 45 h 53"/>
                <a:gd name="T44" fmla="*/ 20 w 139"/>
                <a:gd name="T45" fmla="*/ 48 h 53"/>
                <a:gd name="T46" fmla="*/ 21 w 139"/>
                <a:gd name="T47" fmla="*/ 48 h 53"/>
                <a:gd name="T48" fmla="*/ 45 w 139"/>
                <a:gd name="T49" fmla="*/ 53 h 53"/>
                <a:gd name="T50" fmla="*/ 77 w 139"/>
                <a:gd name="T51" fmla="*/ 53 h 53"/>
                <a:gd name="T52" fmla="*/ 115 w 139"/>
                <a:gd name="T53" fmla="*/ 37 h 53"/>
                <a:gd name="T54" fmla="*/ 133 w 139"/>
                <a:gd name="T55" fmla="*/ 24 h 53"/>
                <a:gd name="T56" fmla="*/ 139 w 139"/>
                <a:gd name="T57" fmla="*/ 16 h 53"/>
                <a:gd name="T58" fmla="*/ 137 w 139"/>
                <a:gd name="T59"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9" h="53">
                  <a:moveTo>
                    <a:pt x="137" y="7"/>
                  </a:moveTo>
                  <a:cubicBezTo>
                    <a:pt x="133" y="2"/>
                    <a:pt x="126" y="0"/>
                    <a:pt x="120" y="4"/>
                  </a:cubicBezTo>
                  <a:cubicBezTo>
                    <a:pt x="98" y="18"/>
                    <a:pt x="98" y="18"/>
                    <a:pt x="98" y="18"/>
                  </a:cubicBezTo>
                  <a:cubicBezTo>
                    <a:pt x="97" y="19"/>
                    <a:pt x="96" y="20"/>
                    <a:pt x="95" y="20"/>
                  </a:cubicBezTo>
                  <a:cubicBezTo>
                    <a:pt x="93" y="21"/>
                    <a:pt x="93" y="23"/>
                    <a:pt x="93" y="24"/>
                  </a:cubicBezTo>
                  <a:cubicBezTo>
                    <a:pt x="94" y="25"/>
                    <a:pt x="96" y="26"/>
                    <a:pt x="97" y="25"/>
                  </a:cubicBezTo>
                  <a:cubicBezTo>
                    <a:pt x="98" y="25"/>
                    <a:pt x="99" y="24"/>
                    <a:pt x="101" y="23"/>
                  </a:cubicBezTo>
                  <a:cubicBezTo>
                    <a:pt x="123" y="8"/>
                    <a:pt x="123" y="8"/>
                    <a:pt x="123" y="8"/>
                  </a:cubicBezTo>
                  <a:cubicBezTo>
                    <a:pt x="126" y="7"/>
                    <a:pt x="130" y="7"/>
                    <a:pt x="132" y="10"/>
                  </a:cubicBezTo>
                  <a:cubicBezTo>
                    <a:pt x="133" y="12"/>
                    <a:pt x="134" y="14"/>
                    <a:pt x="133" y="15"/>
                  </a:cubicBezTo>
                  <a:cubicBezTo>
                    <a:pt x="133" y="17"/>
                    <a:pt x="132" y="19"/>
                    <a:pt x="130" y="20"/>
                  </a:cubicBezTo>
                  <a:cubicBezTo>
                    <a:pt x="130" y="20"/>
                    <a:pt x="130" y="20"/>
                    <a:pt x="130" y="20"/>
                  </a:cubicBezTo>
                  <a:cubicBezTo>
                    <a:pt x="112" y="33"/>
                    <a:pt x="112" y="33"/>
                    <a:pt x="112" y="33"/>
                  </a:cubicBezTo>
                  <a:cubicBezTo>
                    <a:pt x="101" y="40"/>
                    <a:pt x="89" y="48"/>
                    <a:pt x="77" y="48"/>
                  </a:cubicBezTo>
                  <a:cubicBezTo>
                    <a:pt x="45" y="48"/>
                    <a:pt x="45" y="48"/>
                    <a:pt x="45" y="48"/>
                  </a:cubicBezTo>
                  <a:cubicBezTo>
                    <a:pt x="38" y="48"/>
                    <a:pt x="31" y="47"/>
                    <a:pt x="23" y="43"/>
                  </a:cubicBezTo>
                  <a:cubicBezTo>
                    <a:pt x="17" y="39"/>
                    <a:pt x="17" y="39"/>
                    <a:pt x="17" y="39"/>
                  </a:cubicBezTo>
                  <a:cubicBezTo>
                    <a:pt x="16" y="39"/>
                    <a:pt x="16" y="39"/>
                    <a:pt x="15" y="39"/>
                  </a:cubicBezTo>
                  <a:cubicBezTo>
                    <a:pt x="3" y="42"/>
                    <a:pt x="3" y="42"/>
                    <a:pt x="3" y="42"/>
                  </a:cubicBezTo>
                  <a:cubicBezTo>
                    <a:pt x="1" y="42"/>
                    <a:pt x="0" y="43"/>
                    <a:pt x="1" y="45"/>
                  </a:cubicBezTo>
                  <a:cubicBezTo>
                    <a:pt x="1" y="46"/>
                    <a:pt x="2" y="47"/>
                    <a:pt x="4" y="47"/>
                  </a:cubicBezTo>
                  <a:cubicBezTo>
                    <a:pt x="15" y="45"/>
                    <a:pt x="15" y="45"/>
                    <a:pt x="15" y="45"/>
                  </a:cubicBezTo>
                  <a:cubicBezTo>
                    <a:pt x="20" y="48"/>
                    <a:pt x="20" y="48"/>
                    <a:pt x="20" y="48"/>
                  </a:cubicBezTo>
                  <a:cubicBezTo>
                    <a:pt x="21" y="48"/>
                    <a:pt x="21" y="48"/>
                    <a:pt x="21" y="48"/>
                  </a:cubicBezTo>
                  <a:cubicBezTo>
                    <a:pt x="29" y="52"/>
                    <a:pt x="37" y="53"/>
                    <a:pt x="45" y="53"/>
                  </a:cubicBezTo>
                  <a:cubicBezTo>
                    <a:pt x="77" y="53"/>
                    <a:pt x="77" y="53"/>
                    <a:pt x="77" y="53"/>
                  </a:cubicBezTo>
                  <a:cubicBezTo>
                    <a:pt x="91" y="53"/>
                    <a:pt x="104" y="45"/>
                    <a:pt x="115" y="37"/>
                  </a:cubicBezTo>
                  <a:cubicBezTo>
                    <a:pt x="133" y="24"/>
                    <a:pt x="133" y="24"/>
                    <a:pt x="133" y="24"/>
                  </a:cubicBezTo>
                  <a:cubicBezTo>
                    <a:pt x="136" y="22"/>
                    <a:pt x="138" y="20"/>
                    <a:pt x="139" y="16"/>
                  </a:cubicBezTo>
                  <a:cubicBezTo>
                    <a:pt x="139" y="13"/>
                    <a:pt x="139" y="10"/>
                    <a:pt x="1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 name="Freeform 29">
              <a:extLst>
                <a:ext uri="{FF2B5EF4-FFF2-40B4-BE49-F238E27FC236}">
                  <a16:creationId xmlns:a16="http://schemas.microsoft.com/office/drawing/2014/main" id="{04DD8448-36FE-8A41-947C-44A41B2B0CA6}"/>
                </a:ext>
              </a:extLst>
            </p:cNvPr>
            <p:cNvSpPr>
              <a:spLocks noEditPoints="1"/>
            </p:cNvSpPr>
            <p:nvPr/>
          </p:nvSpPr>
          <p:spPr bwMode="auto">
            <a:xfrm>
              <a:off x="8737600" y="2947988"/>
              <a:ext cx="962025" cy="962025"/>
            </a:xfrm>
            <a:custGeom>
              <a:avLst/>
              <a:gdLst>
                <a:gd name="T0" fmla="*/ 98 w 197"/>
                <a:gd name="T1" fmla="*/ 0 h 196"/>
                <a:gd name="T2" fmla="*/ 0 w 197"/>
                <a:gd name="T3" fmla="*/ 98 h 196"/>
                <a:gd name="T4" fmla="*/ 98 w 197"/>
                <a:gd name="T5" fmla="*/ 196 h 196"/>
                <a:gd name="T6" fmla="*/ 197 w 197"/>
                <a:gd name="T7" fmla="*/ 98 h 196"/>
                <a:gd name="T8" fmla="*/ 98 w 197"/>
                <a:gd name="T9" fmla="*/ 0 h 196"/>
                <a:gd name="T10" fmla="*/ 98 w 197"/>
                <a:gd name="T11" fmla="*/ 191 h 196"/>
                <a:gd name="T12" fmla="*/ 6 w 197"/>
                <a:gd name="T13" fmla="*/ 98 h 196"/>
                <a:gd name="T14" fmla="*/ 98 w 197"/>
                <a:gd name="T15" fmla="*/ 5 h 196"/>
                <a:gd name="T16" fmla="*/ 191 w 197"/>
                <a:gd name="T17" fmla="*/ 98 h 196"/>
                <a:gd name="T18" fmla="*/ 98 w 197"/>
                <a:gd name="T19" fmla="*/ 19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96">
                  <a:moveTo>
                    <a:pt x="98" y="0"/>
                  </a:moveTo>
                  <a:cubicBezTo>
                    <a:pt x="44" y="0"/>
                    <a:pt x="0" y="43"/>
                    <a:pt x="0" y="98"/>
                  </a:cubicBezTo>
                  <a:cubicBezTo>
                    <a:pt x="0" y="152"/>
                    <a:pt x="44" y="196"/>
                    <a:pt x="98" y="196"/>
                  </a:cubicBezTo>
                  <a:cubicBezTo>
                    <a:pt x="153" y="196"/>
                    <a:pt x="197" y="152"/>
                    <a:pt x="197" y="98"/>
                  </a:cubicBezTo>
                  <a:cubicBezTo>
                    <a:pt x="197" y="43"/>
                    <a:pt x="153" y="0"/>
                    <a:pt x="98" y="0"/>
                  </a:cubicBezTo>
                  <a:close/>
                  <a:moveTo>
                    <a:pt x="98" y="191"/>
                  </a:moveTo>
                  <a:cubicBezTo>
                    <a:pt x="47" y="191"/>
                    <a:pt x="6" y="149"/>
                    <a:pt x="6" y="98"/>
                  </a:cubicBezTo>
                  <a:cubicBezTo>
                    <a:pt x="6" y="47"/>
                    <a:pt x="47" y="5"/>
                    <a:pt x="98" y="5"/>
                  </a:cubicBezTo>
                  <a:cubicBezTo>
                    <a:pt x="150" y="5"/>
                    <a:pt x="191" y="47"/>
                    <a:pt x="191" y="98"/>
                  </a:cubicBezTo>
                  <a:cubicBezTo>
                    <a:pt x="191" y="149"/>
                    <a:pt x="150" y="191"/>
                    <a:pt x="98" y="1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pic>
        <p:nvPicPr>
          <p:cNvPr id="30" name="Picture 29">
            <a:extLst>
              <a:ext uri="{FF2B5EF4-FFF2-40B4-BE49-F238E27FC236}">
                <a16:creationId xmlns:a16="http://schemas.microsoft.com/office/drawing/2014/main" id="{D48EBDD0-86BC-C147-B745-283A93B1B503}"/>
              </a:ext>
            </a:extLst>
          </p:cNvPr>
          <p:cNvPicPr>
            <a:picLocks noChangeAspect="1"/>
          </p:cNvPicPr>
          <p:nvPr userDrawn="1"/>
        </p:nvPicPr>
        <p:blipFill rotWithShape="1">
          <a:blip r:embed="rId2"/>
          <a:srcRect l="21313" r="35124"/>
          <a:stretch/>
        </p:blipFill>
        <p:spPr>
          <a:xfrm>
            <a:off x="0" y="0"/>
            <a:ext cx="4565863" cy="6858000"/>
          </a:xfrm>
          <a:prstGeom prst="rect">
            <a:avLst/>
          </a:prstGeom>
        </p:spPr>
      </p:pic>
      <p:pic>
        <p:nvPicPr>
          <p:cNvPr id="8" name="bjClassifierImageBottom">
            <a:extLst>
              <a:ext uri="{FF2B5EF4-FFF2-40B4-BE49-F238E27FC236}">
                <a16:creationId xmlns:a16="http://schemas.microsoft.com/office/drawing/2014/main" id="{F0FC4B27-92CF-FFDA-3471-FEF5E6178087}"/>
              </a:ext>
            </a:extLst>
          </p:cNvPr>
          <p:cNvPicPr>
            <a:picLocks/>
          </p:cNvPicPr>
          <p:nvPr userDrawn="1"/>
        </p:nvPicPr>
        <p:blipFill>
          <a:blip r:embed="rId3"/>
          <a:stretch>
            <a:fillRect/>
          </a:stretch>
        </p:blipFill>
        <p:spPr>
          <a:xfrm>
            <a:off x="63500" y="6512560"/>
            <a:ext cx="1143000" cy="281940"/>
          </a:xfrm>
          <a:prstGeom prst="rect">
            <a:avLst/>
          </a:prstGeom>
        </p:spPr>
      </p:pic>
    </p:spTree>
    <p:extLst>
      <p:ext uri="{BB962C8B-B14F-4D97-AF65-F5344CB8AC3E}">
        <p14:creationId xmlns:p14="http://schemas.microsoft.com/office/powerpoint/2010/main" val="411987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FamilyPath">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06B19CB-B0CF-7643-8419-A7661C1B756D}" type="datetimeFigureOut">
              <a:rPr lang="en-US" smtClean="0"/>
              <a:t>12/6/2023</a:t>
            </a:fld>
            <a:endParaRPr lang="en-US"/>
          </a:p>
        </p:txBody>
      </p:sp>
      <p:sp>
        <p:nvSpPr>
          <p:cNvPr id="5" name="Footer Placeholder 4"/>
          <p:cNvSpPr>
            <a:spLocks noGrp="1"/>
          </p:cNvSpPr>
          <p:nvPr>
            <p:ph type="ftr" sz="quarter" idx="11"/>
          </p:nvPr>
        </p:nvSpPr>
        <p:spPr>
          <a:xfrm>
            <a:off x="4922324" y="6356351"/>
            <a:ext cx="2884959" cy="365125"/>
          </a:xfrm>
        </p:spPr>
        <p:txBody>
          <a:bodyPr/>
          <a:lstStyle>
            <a:lvl1pPr algn="l">
              <a:defRPr/>
            </a:lvl1pPr>
          </a:lstStyle>
          <a:p>
            <a:r>
              <a:rPr lang="en-US" dirty="0"/>
              <a:t>LIFE EVENT GUIDE</a:t>
            </a:r>
          </a:p>
        </p:txBody>
      </p:sp>
      <p:sp>
        <p:nvSpPr>
          <p:cNvPr id="6" name="Slide Number Placeholder 5"/>
          <p:cNvSpPr>
            <a:spLocks noGrp="1"/>
          </p:cNvSpPr>
          <p:nvPr>
            <p:ph type="sldNum" sz="quarter" idx="12"/>
          </p:nvPr>
        </p:nvSpPr>
        <p:spPr>
          <a:xfrm>
            <a:off x="8093034" y="6356351"/>
            <a:ext cx="714002" cy="365125"/>
          </a:xfrm>
        </p:spPr>
        <p:txBody>
          <a:bodyPr/>
          <a:lstStyle>
            <a:lvl1pPr algn="r">
              <a:defRPr>
                <a:latin typeface="Arial" panose="020B0604020202020204" pitchFamily="34" charset="0"/>
                <a:cs typeface="Arial" panose="020B0604020202020204" pitchFamily="34" charset="0"/>
              </a:defRPr>
            </a:lvl1pPr>
          </a:lstStyle>
          <a:p>
            <a:fld id="{70A43262-A90E-F049-A1EB-E6535B5BE848}" type="slidenum">
              <a:rPr lang="en-US" smtClean="0"/>
              <a:pPr/>
              <a:t>‹#›</a:t>
            </a:fld>
            <a:endParaRPr lang="en-US" dirty="0"/>
          </a:p>
        </p:txBody>
      </p:sp>
      <p:sp>
        <p:nvSpPr>
          <p:cNvPr id="18" name="Rectangle 17">
            <a:extLst>
              <a:ext uri="{FF2B5EF4-FFF2-40B4-BE49-F238E27FC236}">
                <a16:creationId xmlns:a16="http://schemas.microsoft.com/office/drawing/2014/main" id="{ADE6813D-5626-2049-99BF-F7188FDD2151}"/>
              </a:ext>
            </a:extLst>
          </p:cNvPr>
          <p:cNvSpPr/>
          <p:nvPr userDrawn="1"/>
        </p:nvSpPr>
        <p:spPr>
          <a:xfrm>
            <a:off x="0" y="0"/>
            <a:ext cx="4572000" cy="68580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9F5E8A9B-DEE8-E641-8B01-CA4E9ADFB890}"/>
              </a:ext>
            </a:extLst>
          </p:cNvPr>
          <p:cNvCxnSpPr>
            <a:cxnSpLocks/>
          </p:cNvCxnSpPr>
          <p:nvPr userDrawn="1"/>
        </p:nvCxnSpPr>
        <p:spPr>
          <a:xfrm>
            <a:off x="4922323" y="961242"/>
            <a:ext cx="3697937" cy="0"/>
          </a:xfrm>
          <a:prstGeom prst="line">
            <a:avLst/>
          </a:prstGeom>
          <a:ln w="12700">
            <a:solidFill>
              <a:srgbClr val="54575A"/>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1EF10692-C553-E844-A192-5A6EC6A04A6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8592" y="0"/>
            <a:ext cx="4600591" cy="6858000"/>
          </a:xfrm>
          <a:prstGeom prst="rect">
            <a:avLst/>
          </a:prstGeom>
        </p:spPr>
      </p:pic>
      <p:sp>
        <p:nvSpPr>
          <p:cNvPr id="23" name="Title 1">
            <a:extLst>
              <a:ext uri="{FF2B5EF4-FFF2-40B4-BE49-F238E27FC236}">
                <a16:creationId xmlns:a16="http://schemas.microsoft.com/office/drawing/2014/main" id="{7FE2BC68-0BE6-A14B-9FFC-CCD00C61D25B}"/>
              </a:ext>
            </a:extLst>
          </p:cNvPr>
          <p:cNvSpPr txBox="1">
            <a:spLocks/>
          </p:cNvSpPr>
          <p:nvPr userDrawn="1"/>
        </p:nvSpPr>
        <p:spPr>
          <a:xfrm>
            <a:off x="4922323" y="0"/>
            <a:ext cx="4114114" cy="1325563"/>
          </a:xfrm>
          <a:prstGeom prst="rect">
            <a:avLst/>
          </a:prstGeom>
        </p:spPr>
        <p:txBody>
          <a:bodyPr vert="horz" lIns="91440" tIns="0" rIns="9144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spcBef>
                <a:spcPts val="100"/>
              </a:spcBef>
            </a:pPr>
            <a:r>
              <a:rPr lang="en-US" sz="2300" b="1" dirty="0">
                <a:solidFill>
                  <a:srgbClr val="009BDF"/>
                </a:solidFill>
                <a:latin typeface="Arial" panose="020B0604020202020204" pitchFamily="34" charset="0"/>
                <a:cs typeface="Arial" panose="020B0604020202020204" pitchFamily="34" charset="0"/>
              </a:rPr>
              <a:t>The Progyny Benefit through FAMILYPATH</a:t>
            </a:r>
            <a:r>
              <a:rPr lang="en-US" sz="2300" b="1" baseline="30000" dirty="0">
                <a:solidFill>
                  <a:srgbClr val="009BDF"/>
                </a:solidFill>
                <a:latin typeface="Arial" panose="020B0604020202020204" pitchFamily="34" charset="0"/>
                <a:cs typeface="Arial" panose="020B0604020202020204" pitchFamily="34" charset="0"/>
              </a:rPr>
              <a:t>SM  </a:t>
            </a:r>
            <a:endParaRPr lang="en-US" sz="2300" b="1" dirty="0">
              <a:solidFill>
                <a:srgbClr val="009BDF"/>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06AC84A8-01DB-EB47-94FA-D63F0EB8E08A}"/>
              </a:ext>
            </a:extLst>
          </p:cNvPr>
          <p:cNvSpPr txBox="1"/>
          <p:nvPr userDrawn="1"/>
        </p:nvSpPr>
        <p:spPr>
          <a:xfrm>
            <a:off x="4922322" y="1538166"/>
            <a:ext cx="3914543" cy="3668312"/>
          </a:xfrm>
          <a:prstGeom prst="rect">
            <a:avLst/>
          </a:prstGeom>
          <a:noFill/>
        </p:spPr>
        <p:txBody>
          <a:bodyPr wrap="square" rtlCol="0">
            <a:noAutofit/>
          </a:bodyPr>
          <a:lstStyle/>
          <a:p>
            <a:pPr>
              <a:lnSpc>
                <a:spcPct val="130000"/>
              </a:lnSpc>
            </a:pPr>
            <a:r>
              <a:rPr lang="en-US" sz="1200" b="0" dirty="0">
                <a:solidFill>
                  <a:srgbClr val="54575A"/>
                </a:solidFill>
                <a:latin typeface="Arial" panose="020B0604020202020204" pitchFamily="34" charset="0"/>
                <a:cs typeface="Arial" panose="020B0604020202020204" pitchFamily="34" charset="0"/>
              </a:rPr>
              <a:t>Whether you’re considering undergoing fertility treatments or planning to adopt, </a:t>
            </a:r>
            <a:r>
              <a:rPr lang="en-US" sz="1200" b="0" dirty="0" err="1">
                <a:solidFill>
                  <a:srgbClr val="54575A"/>
                </a:solidFill>
                <a:latin typeface="Arial" panose="020B0604020202020204" pitchFamily="34" charset="0"/>
                <a:cs typeface="Arial" panose="020B0604020202020204" pitchFamily="34" charset="0"/>
              </a:rPr>
              <a:t>FamilyPath’s</a:t>
            </a:r>
            <a:r>
              <a:rPr lang="en-US" sz="1200" b="0" dirty="0">
                <a:solidFill>
                  <a:srgbClr val="54575A"/>
                </a:solidFill>
                <a:latin typeface="Arial" panose="020B0604020202020204" pitchFamily="34" charset="0"/>
                <a:cs typeface="Arial" panose="020B0604020202020204" pitchFamily="34" charset="0"/>
              </a:rPr>
              <a:t> vendor partnership with Progyny </a:t>
            </a:r>
            <a:r>
              <a:rPr lang="en-US" sz="1200" dirty="0">
                <a:solidFill>
                  <a:srgbClr val="54575A"/>
                </a:solidFill>
                <a:latin typeface="Arial" panose="020B0604020202020204" pitchFamily="34" charset="0"/>
                <a:cs typeface="Arial" panose="020B0604020202020204" pitchFamily="34" charset="0"/>
              </a:rPr>
              <a:t>nurtures a brighter future for hopeful families by bringing comprehensive fertility and family building benefits to members.</a:t>
            </a:r>
          </a:p>
          <a:p>
            <a:pPr>
              <a:lnSpc>
                <a:spcPct val="130000"/>
              </a:lnSpc>
            </a:pPr>
            <a:endParaRPr lang="en-US" sz="1200" dirty="0">
              <a:solidFill>
                <a:srgbClr val="54575A"/>
              </a:solidFill>
              <a:latin typeface="Arial" panose="020B0604020202020204" pitchFamily="34" charset="0"/>
              <a:cs typeface="Arial" panose="020B0604020202020204" pitchFamily="34" charset="0"/>
            </a:endParaRPr>
          </a:p>
          <a:p>
            <a:pPr>
              <a:lnSpc>
                <a:spcPct val="130000"/>
              </a:lnSpc>
            </a:pPr>
            <a:r>
              <a:rPr lang="en-US" sz="1200" dirty="0">
                <a:solidFill>
                  <a:srgbClr val="54575A"/>
                </a:solidFill>
                <a:latin typeface="Arial" panose="020B0604020202020204" pitchFamily="34" charset="0"/>
                <a:cs typeface="Arial" panose="020B0604020202020204" pitchFamily="34" charset="0"/>
              </a:rPr>
              <a:t>We know just like there are many ways to be a family, there are many ways to grow a family. With its equitable benefit design, concierge member support and extensive network of top clinics and providers, Progyny helps ease the struggles of the fertility and family building processes with a new kind of care and coverage.</a:t>
            </a:r>
          </a:p>
          <a:p>
            <a:pPr>
              <a:lnSpc>
                <a:spcPct val="130000"/>
              </a:lnSpc>
            </a:pPr>
            <a:endParaRPr lang="en-US" sz="1200" dirty="0">
              <a:solidFill>
                <a:srgbClr val="54575A"/>
              </a:solidFill>
              <a:latin typeface="Arial" panose="020B0604020202020204" pitchFamily="34" charset="0"/>
              <a:cs typeface="Arial" panose="020B0604020202020204" pitchFamily="34" charset="0"/>
            </a:endParaRPr>
          </a:p>
          <a:p>
            <a:pPr>
              <a:lnSpc>
                <a:spcPct val="130000"/>
              </a:lnSpc>
            </a:pPr>
            <a:r>
              <a:rPr lang="en-US" sz="1200" dirty="0">
                <a:solidFill>
                  <a:srgbClr val="54575A"/>
                </a:solidFill>
                <a:latin typeface="Arial" panose="020B0604020202020204" pitchFamily="34" charset="0"/>
                <a:cs typeface="Arial" panose="020B0604020202020204" pitchFamily="34" charset="0"/>
              </a:rPr>
              <a:t>Take your first step on the path to parenthood with tools, resources and people who can help you navigate the social, emotional, mental and financial challenges associated with starting a family.</a:t>
            </a:r>
          </a:p>
          <a:p>
            <a:pPr>
              <a:lnSpc>
                <a:spcPct val="130000"/>
              </a:lnSpc>
            </a:pPr>
            <a:endParaRPr lang="en-US" sz="1200" dirty="0">
              <a:solidFill>
                <a:srgbClr val="54575A"/>
              </a:solidFill>
              <a:latin typeface="Arial" panose="020B0604020202020204" pitchFamily="34" charset="0"/>
              <a:cs typeface="Arial" panose="020B0604020202020204" pitchFamily="34" charset="0"/>
            </a:endParaRPr>
          </a:p>
          <a:p>
            <a:pPr>
              <a:lnSpc>
                <a:spcPct val="130000"/>
              </a:lnSpc>
            </a:pPr>
            <a:endParaRPr lang="en-US" sz="1200" dirty="0">
              <a:solidFill>
                <a:srgbClr val="54575A"/>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DE367BE2-A232-0D46-83F5-09C026B32F6D}"/>
              </a:ext>
            </a:extLst>
          </p:cNvPr>
          <p:cNvSpPr txBox="1"/>
          <p:nvPr userDrawn="1"/>
        </p:nvSpPr>
        <p:spPr>
          <a:xfrm>
            <a:off x="4922322" y="1142667"/>
            <a:ext cx="3827417" cy="338554"/>
          </a:xfrm>
          <a:prstGeom prst="rect">
            <a:avLst/>
          </a:prstGeom>
          <a:noFill/>
        </p:spPr>
        <p:txBody>
          <a:bodyPr wrap="square" rtlCol="0">
            <a:noAutofit/>
          </a:bodyPr>
          <a:lstStyle/>
          <a:p>
            <a:r>
              <a:rPr lang="en-US" sz="1600" dirty="0">
                <a:solidFill>
                  <a:srgbClr val="54575A"/>
                </a:solidFill>
                <a:latin typeface="Arial" panose="020B0604020202020204" pitchFamily="34" charset="0"/>
                <a:cs typeface="Arial" panose="020B0604020202020204" pitchFamily="34" charset="0"/>
              </a:rPr>
              <a:t>Care and support for growing families </a:t>
            </a:r>
          </a:p>
        </p:txBody>
      </p:sp>
      <p:pic>
        <p:nvPicPr>
          <p:cNvPr id="7" name="bjClassifierImageBottom">
            <a:extLst>
              <a:ext uri="{FF2B5EF4-FFF2-40B4-BE49-F238E27FC236}">
                <a16:creationId xmlns:a16="http://schemas.microsoft.com/office/drawing/2014/main" id="{4978943C-BDAD-7100-9477-50B689492C06}"/>
              </a:ext>
            </a:extLst>
          </p:cNvPr>
          <p:cNvPicPr>
            <a:picLocks/>
          </p:cNvPicPr>
          <p:nvPr userDrawn="1"/>
        </p:nvPicPr>
        <p:blipFill>
          <a:blip r:embed="rId3"/>
          <a:stretch>
            <a:fillRect/>
          </a:stretch>
        </p:blipFill>
        <p:spPr>
          <a:xfrm>
            <a:off x="63500" y="6512560"/>
            <a:ext cx="1143000" cy="281940"/>
          </a:xfrm>
          <a:prstGeom prst="rect">
            <a:avLst/>
          </a:prstGeom>
        </p:spPr>
      </p:pic>
    </p:spTree>
    <p:extLst>
      <p:ext uri="{BB962C8B-B14F-4D97-AF65-F5344CB8AC3E}">
        <p14:creationId xmlns:p14="http://schemas.microsoft.com/office/powerpoint/2010/main" val="457458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amilyPath 2">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06B19CB-B0CF-7643-8419-A7661C1B756D}" type="datetimeFigureOut">
              <a:rPr lang="en-US" smtClean="0"/>
              <a:t>12/6/2023</a:t>
            </a:fld>
            <a:endParaRPr lang="en-US"/>
          </a:p>
        </p:txBody>
      </p:sp>
      <p:sp>
        <p:nvSpPr>
          <p:cNvPr id="5" name="Footer Placeholder 4"/>
          <p:cNvSpPr>
            <a:spLocks noGrp="1"/>
          </p:cNvSpPr>
          <p:nvPr>
            <p:ph type="ftr" sz="quarter" idx="11"/>
          </p:nvPr>
        </p:nvSpPr>
        <p:spPr>
          <a:xfrm>
            <a:off x="4922324" y="6356351"/>
            <a:ext cx="2884959" cy="365125"/>
          </a:xfrm>
        </p:spPr>
        <p:txBody>
          <a:bodyPr/>
          <a:lstStyle>
            <a:lvl1pPr algn="l">
              <a:defRPr/>
            </a:lvl1pPr>
          </a:lstStyle>
          <a:p>
            <a:r>
              <a:rPr lang="en-US" dirty="0"/>
              <a:t>LIFE EVENT GUIDE</a:t>
            </a:r>
          </a:p>
        </p:txBody>
      </p:sp>
      <p:sp>
        <p:nvSpPr>
          <p:cNvPr id="6" name="Slide Number Placeholder 5"/>
          <p:cNvSpPr>
            <a:spLocks noGrp="1"/>
          </p:cNvSpPr>
          <p:nvPr>
            <p:ph type="sldNum" sz="quarter" idx="12"/>
          </p:nvPr>
        </p:nvSpPr>
        <p:spPr>
          <a:xfrm>
            <a:off x="8093034" y="6356351"/>
            <a:ext cx="714002" cy="365125"/>
          </a:xfrm>
        </p:spPr>
        <p:txBody>
          <a:bodyPr/>
          <a:lstStyle>
            <a:lvl1pPr algn="r">
              <a:defRPr>
                <a:latin typeface="Arial" panose="020B0604020202020204" pitchFamily="34" charset="0"/>
                <a:cs typeface="Arial" panose="020B0604020202020204" pitchFamily="34" charset="0"/>
              </a:defRPr>
            </a:lvl1pPr>
          </a:lstStyle>
          <a:p>
            <a:fld id="{70A43262-A90E-F049-A1EB-E6535B5BE848}" type="slidenum">
              <a:rPr lang="en-US" smtClean="0"/>
              <a:pPr/>
              <a:t>‹#›</a:t>
            </a:fld>
            <a:endParaRPr lang="en-US" dirty="0"/>
          </a:p>
        </p:txBody>
      </p:sp>
      <p:sp>
        <p:nvSpPr>
          <p:cNvPr id="18" name="Rectangle 17">
            <a:extLst>
              <a:ext uri="{FF2B5EF4-FFF2-40B4-BE49-F238E27FC236}">
                <a16:creationId xmlns:a16="http://schemas.microsoft.com/office/drawing/2014/main" id="{ADE6813D-5626-2049-99BF-F7188FDD2151}"/>
              </a:ext>
            </a:extLst>
          </p:cNvPr>
          <p:cNvSpPr/>
          <p:nvPr userDrawn="1"/>
        </p:nvSpPr>
        <p:spPr>
          <a:xfrm>
            <a:off x="0" y="0"/>
            <a:ext cx="4572000" cy="68580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9F5E8A9B-DEE8-E641-8B01-CA4E9ADFB890}"/>
              </a:ext>
            </a:extLst>
          </p:cNvPr>
          <p:cNvCxnSpPr>
            <a:cxnSpLocks/>
          </p:cNvCxnSpPr>
          <p:nvPr userDrawn="1"/>
        </p:nvCxnSpPr>
        <p:spPr>
          <a:xfrm>
            <a:off x="5024752" y="970450"/>
            <a:ext cx="3697937" cy="0"/>
          </a:xfrm>
          <a:prstGeom prst="line">
            <a:avLst/>
          </a:prstGeom>
          <a:ln w="12700">
            <a:solidFill>
              <a:srgbClr val="54575A"/>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1EF10692-C553-E844-A192-5A6EC6A04A6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8592" y="0"/>
            <a:ext cx="4600591" cy="6858000"/>
          </a:xfrm>
          <a:prstGeom prst="rect">
            <a:avLst/>
          </a:prstGeom>
        </p:spPr>
      </p:pic>
      <p:sp>
        <p:nvSpPr>
          <p:cNvPr id="23" name="Title 1">
            <a:extLst>
              <a:ext uri="{FF2B5EF4-FFF2-40B4-BE49-F238E27FC236}">
                <a16:creationId xmlns:a16="http://schemas.microsoft.com/office/drawing/2014/main" id="{7FE2BC68-0BE6-A14B-9FFC-CCD00C61D25B}"/>
              </a:ext>
            </a:extLst>
          </p:cNvPr>
          <p:cNvSpPr txBox="1">
            <a:spLocks/>
          </p:cNvSpPr>
          <p:nvPr userDrawn="1"/>
        </p:nvSpPr>
        <p:spPr>
          <a:xfrm>
            <a:off x="4922323" y="0"/>
            <a:ext cx="4114114" cy="1325563"/>
          </a:xfrm>
          <a:prstGeom prst="rect">
            <a:avLst/>
          </a:prstGeom>
        </p:spPr>
        <p:txBody>
          <a:bodyPr vert="horz" lIns="91440" tIns="0" rIns="9144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spcBef>
                <a:spcPts val="100"/>
              </a:spcBef>
            </a:pPr>
            <a:r>
              <a:rPr lang="en-US" sz="2300" b="1" dirty="0">
                <a:solidFill>
                  <a:srgbClr val="009BDF"/>
                </a:solidFill>
                <a:latin typeface="Arial" panose="020B0604020202020204" pitchFamily="34" charset="0"/>
                <a:cs typeface="Arial" panose="020B0604020202020204" pitchFamily="34" charset="0"/>
              </a:rPr>
              <a:t>FAMILYPATH</a:t>
            </a:r>
            <a:r>
              <a:rPr lang="en-US" sz="2300" b="1" baseline="30000" dirty="0">
                <a:solidFill>
                  <a:srgbClr val="009BDF"/>
                </a:solidFill>
                <a:latin typeface="Arial" panose="020B0604020202020204" pitchFamily="34" charset="0"/>
                <a:cs typeface="Arial" panose="020B0604020202020204" pitchFamily="34" charset="0"/>
              </a:rPr>
              <a:t>SM </a:t>
            </a:r>
            <a:endParaRPr lang="en-US" sz="2300" b="1" dirty="0">
              <a:solidFill>
                <a:srgbClr val="009BDF"/>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CA2BE865-0A78-8248-81FC-FDA540CDD6B8}"/>
              </a:ext>
            </a:extLst>
          </p:cNvPr>
          <p:cNvSpPr txBox="1"/>
          <p:nvPr userDrawn="1"/>
        </p:nvSpPr>
        <p:spPr>
          <a:xfrm>
            <a:off x="5891246" y="4517630"/>
            <a:ext cx="2915790" cy="110799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9BDF"/>
                </a:solidFill>
                <a:latin typeface="Arial" panose="020B0604020202020204" pitchFamily="34" charset="0"/>
                <a:cs typeface="Arial" panose="020B0604020202020204" pitchFamily="34" charset="0"/>
              </a:rPr>
              <a:t>Visit </a:t>
            </a:r>
            <a:r>
              <a:rPr lang="en-US" sz="1200" b="1" u="sng" dirty="0">
                <a:solidFill>
                  <a:srgbClr val="009BD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myfamilypathbenefits.com</a:t>
            </a:r>
            <a:r>
              <a:rPr lang="en-US" sz="1200" b="1" dirty="0">
                <a:solidFill>
                  <a:srgbClr val="009BDF"/>
                </a:solidFill>
                <a:latin typeface="Arial" panose="020B0604020202020204" pitchFamily="34" charset="0"/>
                <a:cs typeface="Arial" panose="020B0604020202020204" pitchFamily="34" charset="0"/>
              </a:rPr>
              <a:t> or download the </a:t>
            </a:r>
            <a:r>
              <a:rPr lang="en-US" sz="1200" b="1" dirty="0" err="1">
                <a:solidFill>
                  <a:srgbClr val="009BDF"/>
                </a:solidFill>
                <a:latin typeface="Arial" panose="020B0604020202020204" pitchFamily="34" charset="0"/>
                <a:cs typeface="Arial" panose="020B0604020202020204" pitchFamily="34" charset="0"/>
              </a:rPr>
              <a:t>FamilyPath</a:t>
            </a:r>
            <a:r>
              <a:rPr lang="en-US" sz="1200" b="1" dirty="0">
                <a:solidFill>
                  <a:srgbClr val="009BDF"/>
                </a:solidFill>
                <a:latin typeface="Arial" panose="020B0604020202020204" pitchFamily="34" charset="0"/>
                <a:cs typeface="Arial" panose="020B0604020202020204" pitchFamily="34" charset="0"/>
              </a:rPr>
              <a:t> mobile app to learn more about your </a:t>
            </a:r>
            <a:r>
              <a:rPr lang="en-US" sz="1200" b="1" dirty="0" err="1">
                <a:solidFill>
                  <a:srgbClr val="009BDF"/>
                </a:solidFill>
                <a:latin typeface="Arial" panose="020B0604020202020204" pitchFamily="34" charset="0"/>
                <a:cs typeface="Arial" panose="020B0604020202020204" pitchFamily="34" charset="0"/>
              </a:rPr>
              <a:t>FamilyPath</a:t>
            </a:r>
            <a:r>
              <a:rPr lang="en-US" sz="1200" b="1" dirty="0">
                <a:solidFill>
                  <a:srgbClr val="009BDF"/>
                </a:solidFill>
                <a:latin typeface="Arial" panose="020B0604020202020204" pitchFamily="34" charset="0"/>
                <a:cs typeface="Arial" panose="020B0604020202020204" pitchFamily="34" charset="0"/>
              </a:rPr>
              <a:t> fertility and adoption benefits.</a:t>
            </a:r>
            <a:r>
              <a:rPr lang="en-US" sz="1200" b="1" dirty="0">
                <a:solidFill>
                  <a:srgbClr val="009BDF"/>
                </a:solidFill>
                <a:effectLst/>
                <a:latin typeface="Arial" panose="020B0604020202020204" pitchFamily="34" charset="0"/>
                <a:cs typeface="Arial" panose="020B0604020202020204" pitchFamily="34" charset="0"/>
              </a:rPr>
              <a:t> </a:t>
            </a:r>
            <a:endParaRPr lang="en-US" sz="1200" b="1" dirty="0">
              <a:solidFill>
                <a:srgbClr val="009BDF"/>
              </a:solidFill>
              <a:latin typeface="Arial" panose="020B0604020202020204" pitchFamily="34" charset="0"/>
              <a:cs typeface="Arial" panose="020B0604020202020204" pitchFamily="34" charset="0"/>
            </a:endParaRPr>
          </a:p>
          <a:p>
            <a:endParaRPr lang="en-US" dirty="0"/>
          </a:p>
        </p:txBody>
      </p:sp>
      <p:sp>
        <p:nvSpPr>
          <p:cNvPr id="29" name="TextBox 28">
            <a:extLst>
              <a:ext uri="{FF2B5EF4-FFF2-40B4-BE49-F238E27FC236}">
                <a16:creationId xmlns:a16="http://schemas.microsoft.com/office/drawing/2014/main" id="{06AC84A8-01DB-EB47-94FA-D63F0EB8E08A}"/>
              </a:ext>
            </a:extLst>
          </p:cNvPr>
          <p:cNvSpPr txBox="1"/>
          <p:nvPr userDrawn="1"/>
        </p:nvSpPr>
        <p:spPr>
          <a:xfrm>
            <a:off x="4922322" y="1136328"/>
            <a:ext cx="3914543" cy="3428246"/>
          </a:xfrm>
          <a:prstGeom prst="rect">
            <a:avLst/>
          </a:prstGeom>
          <a:noFill/>
        </p:spPr>
        <p:txBody>
          <a:bodyPr wrap="square" rtlCol="0">
            <a:noAutofit/>
          </a:bodyPr>
          <a:lstStyle/>
          <a:p>
            <a:pPr>
              <a:lnSpc>
                <a:spcPct val="130000"/>
              </a:lnSpc>
            </a:pPr>
            <a:r>
              <a:rPr lang="en-US" sz="1200" dirty="0">
                <a:solidFill>
                  <a:srgbClr val="54575A"/>
                </a:solidFill>
                <a:latin typeface="Arial" panose="020B0604020202020204" pitchFamily="34" charset="0"/>
                <a:cs typeface="Arial" panose="020B0604020202020204" pitchFamily="34" charset="0"/>
              </a:rPr>
              <a:t>Hopeful families can now get the support </a:t>
            </a:r>
            <a:br>
              <a:rPr lang="en-US" sz="1200" dirty="0">
                <a:solidFill>
                  <a:srgbClr val="54575A"/>
                </a:solidFill>
                <a:latin typeface="Arial" panose="020B0604020202020204" pitchFamily="34" charset="0"/>
                <a:cs typeface="Arial" panose="020B0604020202020204" pitchFamily="34" charset="0"/>
              </a:rPr>
            </a:br>
            <a:r>
              <a:rPr lang="en-US" sz="1200" dirty="0">
                <a:solidFill>
                  <a:srgbClr val="54575A"/>
                </a:solidFill>
                <a:latin typeface="Arial" panose="020B0604020202020204" pitchFamily="34" charset="0"/>
                <a:cs typeface="Arial" panose="020B0604020202020204" pitchFamily="34" charset="0"/>
              </a:rPr>
              <a:t>they need along their path, including:</a:t>
            </a:r>
          </a:p>
          <a:p>
            <a:pPr marL="171450" indent="-171450">
              <a:lnSpc>
                <a:spcPct val="130000"/>
              </a:lnSpc>
              <a:buClr>
                <a:srgbClr val="009BDF"/>
              </a:buClr>
              <a:buFont typeface="Arial" panose="020B0604020202020204" pitchFamily="34" charset="0"/>
              <a:buChar char="•"/>
            </a:pPr>
            <a:r>
              <a:rPr lang="en-US" sz="1200" dirty="0">
                <a:solidFill>
                  <a:srgbClr val="54575A"/>
                </a:solidFill>
                <a:latin typeface="Arial" panose="020B0604020202020204" pitchFamily="34" charset="0"/>
                <a:cs typeface="Arial" panose="020B0604020202020204" pitchFamily="34" charset="0"/>
              </a:rPr>
              <a:t>Dedicated fertility advisors to answer </a:t>
            </a:r>
            <a:br>
              <a:rPr lang="en-US" sz="1200" dirty="0">
                <a:solidFill>
                  <a:srgbClr val="54575A"/>
                </a:solidFill>
                <a:latin typeface="Arial" panose="020B0604020202020204" pitchFamily="34" charset="0"/>
                <a:cs typeface="Arial" panose="020B0604020202020204" pitchFamily="34" charset="0"/>
              </a:rPr>
            </a:br>
            <a:r>
              <a:rPr lang="en-US" sz="1200" dirty="0">
                <a:solidFill>
                  <a:srgbClr val="54575A"/>
                </a:solidFill>
                <a:latin typeface="Arial" panose="020B0604020202020204" pitchFamily="34" charset="0"/>
                <a:cs typeface="Arial" panose="020B0604020202020204" pitchFamily="34" charset="0"/>
              </a:rPr>
              <a:t>questions and connect you to services</a:t>
            </a:r>
          </a:p>
          <a:p>
            <a:pPr marL="171450" indent="-171450">
              <a:lnSpc>
                <a:spcPct val="130000"/>
              </a:lnSpc>
              <a:buClr>
                <a:srgbClr val="009BDF"/>
              </a:buClr>
              <a:buFont typeface="Arial" panose="020B0604020202020204" pitchFamily="34" charset="0"/>
              <a:buChar char="•"/>
            </a:pPr>
            <a:r>
              <a:rPr lang="en-US" sz="1200" dirty="0">
                <a:solidFill>
                  <a:srgbClr val="54575A"/>
                </a:solidFill>
                <a:latin typeface="Arial" panose="020B0604020202020204" pitchFamily="34" charset="0"/>
                <a:cs typeface="Arial" panose="020B0604020202020204" pitchFamily="34" charset="0"/>
              </a:rPr>
              <a:t>Access to board-certified fertility specialists as </a:t>
            </a:r>
            <a:br>
              <a:rPr lang="en-US" sz="1200" dirty="0">
                <a:solidFill>
                  <a:srgbClr val="54575A"/>
                </a:solidFill>
                <a:latin typeface="Arial" panose="020B0604020202020204" pitchFamily="34" charset="0"/>
                <a:cs typeface="Arial" panose="020B0604020202020204" pitchFamily="34" charset="0"/>
              </a:rPr>
            </a:br>
            <a:r>
              <a:rPr lang="en-US" sz="1200" dirty="0">
                <a:solidFill>
                  <a:srgbClr val="54575A"/>
                </a:solidFill>
                <a:latin typeface="Arial" panose="020B0604020202020204" pitchFamily="34" charset="0"/>
                <a:cs typeface="Arial" panose="020B0604020202020204" pitchFamily="34" charset="0"/>
              </a:rPr>
              <a:t>part of </a:t>
            </a:r>
            <a:r>
              <a:rPr lang="en-US" sz="1200" dirty="0" err="1">
                <a:solidFill>
                  <a:srgbClr val="54575A"/>
                </a:solidFill>
                <a:latin typeface="Arial" panose="020B0604020202020204" pitchFamily="34" charset="0"/>
                <a:cs typeface="Arial" panose="020B0604020202020204" pitchFamily="34" charset="0"/>
              </a:rPr>
              <a:t>FamilyPath’s</a:t>
            </a:r>
            <a:r>
              <a:rPr lang="en-US" sz="1200" dirty="0">
                <a:solidFill>
                  <a:srgbClr val="54575A"/>
                </a:solidFill>
                <a:latin typeface="Arial" panose="020B0604020202020204" pitchFamily="34" charset="0"/>
                <a:cs typeface="Arial" panose="020B0604020202020204" pitchFamily="34" charset="0"/>
              </a:rPr>
              <a:t> comprehensive network</a:t>
            </a:r>
          </a:p>
          <a:p>
            <a:pPr marL="171450" indent="-171450">
              <a:lnSpc>
                <a:spcPct val="130000"/>
              </a:lnSpc>
              <a:buClr>
                <a:srgbClr val="009BDF"/>
              </a:buClr>
              <a:buFont typeface="Arial" panose="020B0604020202020204" pitchFamily="34" charset="0"/>
              <a:buChar char="•"/>
            </a:pPr>
            <a:r>
              <a:rPr lang="en-US" sz="1200" dirty="0">
                <a:solidFill>
                  <a:srgbClr val="54575A"/>
                </a:solidFill>
                <a:latin typeface="Arial" panose="020B0604020202020204" pitchFamily="34" charset="0"/>
                <a:cs typeface="Arial" panose="020B0604020202020204" pitchFamily="34" charset="0"/>
              </a:rPr>
              <a:t>A variety of options and help finding the right </a:t>
            </a:r>
            <a:br>
              <a:rPr lang="en-US" sz="1200" dirty="0">
                <a:solidFill>
                  <a:srgbClr val="54575A"/>
                </a:solidFill>
                <a:latin typeface="Arial" panose="020B0604020202020204" pitchFamily="34" charset="0"/>
                <a:cs typeface="Arial" panose="020B0604020202020204" pitchFamily="34" charset="0"/>
              </a:rPr>
            </a:br>
            <a:r>
              <a:rPr lang="en-US" sz="1200" dirty="0">
                <a:solidFill>
                  <a:srgbClr val="54575A"/>
                </a:solidFill>
                <a:latin typeface="Arial" panose="020B0604020202020204" pitchFamily="34" charset="0"/>
                <a:cs typeface="Arial" panose="020B0604020202020204" pitchFamily="34" charset="0"/>
              </a:rPr>
              <a:t>path for you and your family-forming needs</a:t>
            </a:r>
          </a:p>
          <a:p>
            <a:pPr marL="171450" indent="-171450">
              <a:lnSpc>
                <a:spcPct val="130000"/>
              </a:lnSpc>
              <a:buClr>
                <a:srgbClr val="009BDF"/>
              </a:buClr>
              <a:buFont typeface="Arial" panose="020B0604020202020204" pitchFamily="34" charset="0"/>
              <a:buChar char="•"/>
            </a:pPr>
            <a:r>
              <a:rPr lang="en-US" sz="1200" dirty="0">
                <a:solidFill>
                  <a:srgbClr val="54575A"/>
                </a:solidFill>
                <a:latin typeface="Arial" panose="020B0604020202020204" pitchFamily="34" charset="0"/>
                <a:cs typeface="Arial" panose="020B0604020202020204" pitchFamily="34" charset="0"/>
              </a:rPr>
              <a:t>Information about your medications, supplies, shipments and potential side effects</a:t>
            </a:r>
          </a:p>
          <a:p>
            <a:pPr marL="171450" indent="-171450">
              <a:lnSpc>
                <a:spcPct val="130000"/>
              </a:lnSpc>
              <a:buClr>
                <a:srgbClr val="009BDF"/>
              </a:buClr>
              <a:buFont typeface="Arial" panose="020B0604020202020204" pitchFamily="34" charset="0"/>
              <a:buChar char="•"/>
            </a:pPr>
            <a:r>
              <a:rPr lang="en-US" sz="1200" dirty="0">
                <a:solidFill>
                  <a:srgbClr val="54575A"/>
                </a:solidFill>
                <a:latin typeface="Arial" panose="020B0604020202020204" pitchFamily="34" charset="0"/>
                <a:cs typeface="Arial" panose="020B0604020202020204" pitchFamily="34" charset="0"/>
              </a:rPr>
              <a:t>Emotional support resources to help you navigate life’s challenges during your treatment</a:t>
            </a:r>
          </a:p>
          <a:p>
            <a:pPr>
              <a:lnSpc>
                <a:spcPct val="130000"/>
              </a:lnSpc>
            </a:pPr>
            <a:endParaRPr lang="en-US" sz="1200" dirty="0">
              <a:solidFill>
                <a:srgbClr val="54575A"/>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8AF4071B-049A-2B4B-8EF8-935A7FCFA2E0}"/>
              </a:ext>
            </a:extLst>
          </p:cNvPr>
          <p:cNvPicPr>
            <a:picLocks noChangeAspect="1"/>
          </p:cNvPicPr>
          <p:nvPr userDrawn="1"/>
        </p:nvPicPr>
        <p:blipFill rotWithShape="1">
          <a:blip r:embed="rId4">
            <a:extLst>
              <a:ext uri="{28A0092B-C50C-407E-A947-70E740481C1C}">
                <a14:useLocalDpi xmlns:a14="http://schemas.microsoft.com/office/drawing/2010/main"/>
              </a:ext>
            </a:extLst>
          </a:blip>
          <a:srcRect/>
          <a:stretch/>
        </p:blipFill>
        <p:spPr>
          <a:xfrm>
            <a:off x="-29829" y="0"/>
            <a:ext cx="4601828" cy="6857999"/>
          </a:xfrm>
          <a:prstGeom prst="rect">
            <a:avLst/>
          </a:prstGeom>
        </p:spPr>
      </p:pic>
      <p:grpSp>
        <p:nvGrpSpPr>
          <p:cNvPr id="16" name="Group 15">
            <a:extLst>
              <a:ext uri="{FF2B5EF4-FFF2-40B4-BE49-F238E27FC236}">
                <a16:creationId xmlns:a16="http://schemas.microsoft.com/office/drawing/2014/main" id="{F4AAE2D5-9844-CE4C-A3F6-512833AAE6BE}"/>
              </a:ext>
            </a:extLst>
          </p:cNvPr>
          <p:cNvGrpSpPr/>
          <p:nvPr userDrawn="1"/>
        </p:nvGrpSpPr>
        <p:grpSpPr>
          <a:xfrm>
            <a:off x="5048976" y="4553091"/>
            <a:ext cx="734255" cy="735468"/>
            <a:chOff x="0" y="1275160"/>
            <a:chExt cx="720329" cy="721519"/>
          </a:xfrm>
          <a:solidFill>
            <a:srgbClr val="009BDF"/>
          </a:solidFill>
        </p:grpSpPr>
        <p:sp>
          <p:nvSpPr>
            <p:cNvPr id="17" name="Freeform 7">
              <a:extLst>
                <a:ext uri="{FF2B5EF4-FFF2-40B4-BE49-F238E27FC236}">
                  <a16:creationId xmlns:a16="http://schemas.microsoft.com/office/drawing/2014/main" id="{025A898F-26EC-0742-8141-49C728F2D02D}"/>
                </a:ext>
              </a:extLst>
            </p:cNvPr>
            <p:cNvSpPr>
              <a:spLocks noEditPoints="1"/>
            </p:cNvSpPr>
            <p:nvPr/>
          </p:nvSpPr>
          <p:spPr bwMode="auto">
            <a:xfrm>
              <a:off x="175023" y="1476376"/>
              <a:ext cx="370285" cy="238125"/>
            </a:xfrm>
            <a:custGeom>
              <a:avLst/>
              <a:gdLst>
                <a:gd name="T0" fmla="*/ 3 w 101"/>
                <a:gd name="T1" fmla="*/ 65 h 65"/>
                <a:gd name="T2" fmla="*/ 98 w 101"/>
                <a:gd name="T3" fmla="*/ 65 h 65"/>
                <a:gd name="T4" fmla="*/ 101 w 101"/>
                <a:gd name="T5" fmla="*/ 62 h 65"/>
                <a:gd name="T6" fmla="*/ 101 w 101"/>
                <a:gd name="T7" fmla="*/ 10 h 65"/>
                <a:gd name="T8" fmla="*/ 91 w 101"/>
                <a:gd name="T9" fmla="*/ 0 h 65"/>
                <a:gd name="T10" fmla="*/ 10 w 101"/>
                <a:gd name="T11" fmla="*/ 0 h 65"/>
                <a:gd name="T12" fmla="*/ 0 w 101"/>
                <a:gd name="T13" fmla="*/ 10 h 65"/>
                <a:gd name="T14" fmla="*/ 0 w 101"/>
                <a:gd name="T15" fmla="*/ 62 h 65"/>
                <a:gd name="T16" fmla="*/ 3 w 101"/>
                <a:gd name="T17" fmla="*/ 65 h 65"/>
                <a:gd name="T18" fmla="*/ 6 w 101"/>
                <a:gd name="T19" fmla="*/ 10 h 65"/>
                <a:gd name="T20" fmla="*/ 10 w 101"/>
                <a:gd name="T21" fmla="*/ 5 h 65"/>
                <a:gd name="T22" fmla="*/ 91 w 101"/>
                <a:gd name="T23" fmla="*/ 5 h 65"/>
                <a:gd name="T24" fmla="*/ 96 w 101"/>
                <a:gd name="T25" fmla="*/ 10 h 65"/>
                <a:gd name="T26" fmla="*/ 96 w 101"/>
                <a:gd name="T27" fmla="*/ 60 h 65"/>
                <a:gd name="T28" fmla="*/ 6 w 101"/>
                <a:gd name="T29" fmla="*/ 60 h 65"/>
                <a:gd name="T30" fmla="*/ 6 w 101"/>
                <a:gd name="T31" fmla="*/ 1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65">
                  <a:moveTo>
                    <a:pt x="3" y="65"/>
                  </a:moveTo>
                  <a:cubicBezTo>
                    <a:pt x="98" y="65"/>
                    <a:pt x="98" y="65"/>
                    <a:pt x="98" y="65"/>
                  </a:cubicBezTo>
                  <a:cubicBezTo>
                    <a:pt x="100" y="65"/>
                    <a:pt x="101" y="64"/>
                    <a:pt x="101" y="62"/>
                  </a:cubicBezTo>
                  <a:cubicBezTo>
                    <a:pt x="101" y="10"/>
                    <a:pt x="101" y="10"/>
                    <a:pt x="101" y="10"/>
                  </a:cubicBezTo>
                  <a:cubicBezTo>
                    <a:pt x="101" y="4"/>
                    <a:pt x="97" y="0"/>
                    <a:pt x="91" y="0"/>
                  </a:cubicBezTo>
                  <a:cubicBezTo>
                    <a:pt x="10" y="0"/>
                    <a:pt x="10" y="0"/>
                    <a:pt x="10" y="0"/>
                  </a:cubicBezTo>
                  <a:cubicBezTo>
                    <a:pt x="5" y="0"/>
                    <a:pt x="0" y="4"/>
                    <a:pt x="0" y="10"/>
                  </a:cubicBezTo>
                  <a:cubicBezTo>
                    <a:pt x="0" y="62"/>
                    <a:pt x="0" y="62"/>
                    <a:pt x="0" y="62"/>
                  </a:cubicBezTo>
                  <a:cubicBezTo>
                    <a:pt x="0" y="64"/>
                    <a:pt x="1" y="65"/>
                    <a:pt x="3" y="65"/>
                  </a:cubicBezTo>
                  <a:close/>
                  <a:moveTo>
                    <a:pt x="6" y="10"/>
                  </a:moveTo>
                  <a:cubicBezTo>
                    <a:pt x="6" y="7"/>
                    <a:pt x="8" y="5"/>
                    <a:pt x="10" y="5"/>
                  </a:cubicBezTo>
                  <a:cubicBezTo>
                    <a:pt x="91" y="5"/>
                    <a:pt x="91" y="5"/>
                    <a:pt x="91" y="5"/>
                  </a:cubicBezTo>
                  <a:cubicBezTo>
                    <a:pt x="94" y="5"/>
                    <a:pt x="96" y="7"/>
                    <a:pt x="96" y="10"/>
                  </a:cubicBezTo>
                  <a:cubicBezTo>
                    <a:pt x="96" y="60"/>
                    <a:pt x="96" y="60"/>
                    <a:pt x="96" y="60"/>
                  </a:cubicBezTo>
                  <a:cubicBezTo>
                    <a:pt x="6" y="60"/>
                    <a:pt x="6" y="60"/>
                    <a:pt x="6" y="60"/>
                  </a:cubicBezTo>
                  <a:lnTo>
                    <a:pt x="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 name="Freeform 8">
              <a:extLst>
                <a:ext uri="{FF2B5EF4-FFF2-40B4-BE49-F238E27FC236}">
                  <a16:creationId xmlns:a16="http://schemas.microsoft.com/office/drawing/2014/main" id="{87B76F05-C315-D44B-8F39-9401EF03639E}"/>
                </a:ext>
              </a:extLst>
            </p:cNvPr>
            <p:cNvSpPr>
              <a:spLocks/>
            </p:cNvSpPr>
            <p:nvPr/>
          </p:nvSpPr>
          <p:spPr bwMode="auto">
            <a:xfrm>
              <a:off x="105966" y="1769270"/>
              <a:ext cx="511969" cy="19050"/>
            </a:xfrm>
            <a:custGeom>
              <a:avLst/>
              <a:gdLst>
                <a:gd name="T0" fmla="*/ 137 w 140"/>
                <a:gd name="T1" fmla="*/ 0 h 5"/>
                <a:gd name="T2" fmla="*/ 2 w 140"/>
                <a:gd name="T3" fmla="*/ 0 h 5"/>
                <a:gd name="T4" fmla="*/ 0 w 140"/>
                <a:gd name="T5" fmla="*/ 2 h 5"/>
                <a:gd name="T6" fmla="*/ 2 w 140"/>
                <a:gd name="T7" fmla="*/ 5 h 5"/>
                <a:gd name="T8" fmla="*/ 137 w 140"/>
                <a:gd name="T9" fmla="*/ 5 h 5"/>
                <a:gd name="T10" fmla="*/ 140 w 140"/>
                <a:gd name="T11" fmla="*/ 2 h 5"/>
                <a:gd name="T12" fmla="*/ 137 w 140"/>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40" h="5">
                  <a:moveTo>
                    <a:pt x="137" y="0"/>
                  </a:moveTo>
                  <a:cubicBezTo>
                    <a:pt x="2" y="0"/>
                    <a:pt x="2" y="0"/>
                    <a:pt x="2" y="0"/>
                  </a:cubicBezTo>
                  <a:cubicBezTo>
                    <a:pt x="1" y="0"/>
                    <a:pt x="0" y="1"/>
                    <a:pt x="0" y="2"/>
                  </a:cubicBezTo>
                  <a:cubicBezTo>
                    <a:pt x="0" y="4"/>
                    <a:pt x="1" y="5"/>
                    <a:pt x="2" y="5"/>
                  </a:cubicBezTo>
                  <a:cubicBezTo>
                    <a:pt x="137" y="5"/>
                    <a:pt x="137" y="5"/>
                    <a:pt x="137" y="5"/>
                  </a:cubicBezTo>
                  <a:cubicBezTo>
                    <a:pt x="138" y="5"/>
                    <a:pt x="140" y="4"/>
                    <a:pt x="140" y="2"/>
                  </a:cubicBezTo>
                  <a:cubicBezTo>
                    <a:pt x="140" y="1"/>
                    <a:pt x="138" y="0"/>
                    <a:pt x="13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 name="Freeform 9">
              <a:extLst>
                <a:ext uri="{FF2B5EF4-FFF2-40B4-BE49-F238E27FC236}">
                  <a16:creationId xmlns:a16="http://schemas.microsoft.com/office/drawing/2014/main" id="{C707E83A-8342-3945-939D-8A3B44598576}"/>
                </a:ext>
              </a:extLst>
            </p:cNvPr>
            <p:cNvSpPr>
              <a:spLocks noEditPoints="1"/>
            </p:cNvSpPr>
            <p:nvPr/>
          </p:nvSpPr>
          <p:spPr bwMode="auto">
            <a:xfrm>
              <a:off x="0" y="1275160"/>
              <a:ext cx="720329" cy="721519"/>
            </a:xfrm>
            <a:custGeom>
              <a:avLst/>
              <a:gdLst>
                <a:gd name="T0" fmla="*/ 99 w 197"/>
                <a:gd name="T1" fmla="*/ 0 h 197"/>
                <a:gd name="T2" fmla="*/ 0 w 197"/>
                <a:gd name="T3" fmla="*/ 99 h 197"/>
                <a:gd name="T4" fmla="*/ 99 w 197"/>
                <a:gd name="T5" fmla="*/ 197 h 197"/>
                <a:gd name="T6" fmla="*/ 197 w 197"/>
                <a:gd name="T7" fmla="*/ 99 h 197"/>
                <a:gd name="T8" fmla="*/ 99 w 197"/>
                <a:gd name="T9" fmla="*/ 0 h 197"/>
                <a:gd name="T10" fmla="*/ 99 w 197"/>
                <a:gd name="T11" fmla="*/ 191 h 197"/>
                <a:gd name="T12" fmla="*/ 6 w 197"/>
                <a:gd name="T13" fmla="*/ 99 h 197"/>
                <a:gd name="T14" fmla="*/ 99 w 197"/>
                <a:gd name="T15" fmla="*/ 6 h 197"/>
                <a:gd name="T16" fmla="*/ 191 w 197"/>
                <a:gd name="T17" fmla="*/ 99 h 197"/>
                <a:gd name="T18" fmla="*/ 99 w 197"/>
                <a:gd name="T19" fmla="*/ 19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97">
                  <a:moveTo>
                    <a:pt x="99" y="0"/>
                  </a:moveTo>
                  <a:cubicBezTo>
                    <a:pt x="44" y="0"/>
                    <a:pt x="0" y="44"/>
                    <a:pt x="0" y="99"/>
                  </a:cubicBezTo>
                  <a:cubicBezTo>
                    <a:pt x="0" y="153"/>
                    <a:pt x="44" y="197"/>
                    <a:pt x="99" y="197"/>
                  </a:cubicBezTo>
                  <a:cubicBezTo>
                    <a:pt x="153" y="197"/>
                    <a:pt x="197" y="153"/>
                    <a:pt x="197" y="99"/>
                  </a:cubicBezTo>
                  <a:cubicBezTo>
                    <a:pt x="197" y="44"/>
                    <a:pt x="153" y="0"/>
                    <a:pt x="99" y="0"/>
                  </a:cubicBezTo>
                  <a:close/>
                  <a:moveTo>
                    <a:pt x="99" y="191"/>
                  </a:moveTo>
                  <a:cubicBezTo>
                    <a:pt x="47" y="191"/>
                    <a:pt x="6" y="150"/>
                    <a:pt x="6" y="99"/>
                  </a:cubicBezTo>
                  <a:cubicBezTo>
                    <a:pt x="6" y="47"/>
                    <a:pt x="47" y="6"/>
                    <a:pt x="99" y="6"/>
                  </a:cubicBezTo>
                  <a:cubicBezTo>
                    <a:pt x="150" y="6"/>
                    <a:pt x="191" y="47"/>
                    <a:pt x="191" y="99"/>
                  </a:cubicBezTo>
                  <a:cubicBezTo>
                    <a:pt x="191" y="150"/>
                    <a:pt x="150" y="191"/>
                    <a:pt x="99" y="1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pic>
        <p:nvPicPr>
          <p:cNvPr id="7" name="bjClassifierImageBottom"/>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63500" y="6512560"/>
            <a:ext cx="1143000" cy="281940"/>
          </a:xfrm>
          <a:prstGeom prst="rect">
            <a:avLst/>
          </a:prstGeom>
        </p:spPr>
      </p:pic>
    </p:spTree>
    <p:extLst>
      <p:ext uri="{BB962C8B-B14F-4D97-AF65-F5344CB8AC3E}">
        <p14:creationId xmlns:p14="http://schemas.microsoft.com/office/powerpoint/2010/main" val="6228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FamilyPath 2">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06B19CB-B0CF-7643-8419-A7661C1B756D}" type="datetimeFigureOut">
              <a:rPr lang="en-US" smtClean="0"/>
              <a:t>12/6/2023</a:t>
            </a:fld>
            <a:endParaRPr lang="en-US"/>
          </a:p>
        </p:txBody>
      </p:sp>
      <p:sp>
        <p:nvSpPr>
          <p:cNvPr id="5" name="Footer Placeholder 4"/>
          <p:cNvSpPr>
            <a:spLocks noGrp="1"/>
          </p:cNvSpPr>
          <p:nvPr>
            <p:ph type="ftr" sz="quarter" idx="11"/>
          </p:nvPr>
        </p:nvSpPr>
        <p:spPr>
          <a:xfrm>
            <a:off x="4922324" y="6356351"/>
            <a:ext cx="2884959" cy="365125"/>
          </a:xfrm>
        </p:spPr>
        <p:txBody>
          <a:bodyPr/>
          <a:lstStyle>
            <a:lvl1pPr algn="l">
              <a:defRPr/>
            </a:lvl1pPr>
          </a:lstStyle>
          <a:p>
            <a:r>
              <a:rPr lang="en-US" dirty="0"/>
              <a:t>LIFE EVENT GUIDE</a:t>
            </a:r>
          </a:p>
        </p:txBody>
      </p:sp>
      <p:sp>
        <p:nvSpPr>
          <p:cNvPr id="6" name="Slide Number Placeholder 5"/>
          <p:cNvSpPr>
            <a:spLocks noGrp="1"/>
          </p:cNvSpPr>
          <p:nvPr>
            <p:ph type="sldNum" sz="quarter" idx="12"/>
          </p:nvPr>
        </p:nvSpPr>
        <p:spPr>
          <a:xfrm>
            <a:off x="8093034" y="6356351"/>
            <a:ext cx="714002" cy="365125"/>
          </a:xfrm>
        </p:spPr>
        <p:txBody>
          <a:bodyPr/>
          <a:lstStyle>
            <a:lvl1pPr algn="r">
              <a:defRPr>
                <a:latin typeface="Arial" panose="020B0604020202020204" pitchFamily="34" charset="0"/>
                <a:cs typeface="Arial" panose="020B0604020202020204" pitchFamily="34" charset="0"/>
              </a:defRPr>
            </a:lvl1pPr>
          </a:lstStyle>
          <a:p>
            <a:fld id="{70A43262-A90E-F049-A1EB-E6535B5BE848}" type="slidenum">
              <a:rPr lang="en-US" smtClean="0"/>
              <a:pPr/>
              <a:t>‹#›</a:t>
            </a:fld>
            <a:endParaRPr lang="en-US" dirty="0"/>
          </a:p>
        </p:txBody>
      </p:sp>
      <p:cxnSp>
        <p:nvCxnSpPr>
          <p:cNvPr id="20" name="Straight Connector 19">
            <a:extLst>
              <a:ext uri="{FF2B5EF4-FFF2-40B4-BE49-F238E27FC236}">
                <a16:creationId xmlns:a16="http://schemas.microsoft.com/office/drawing/2014/main" id="{9F5E8A9B-DEE8-E641-8B01-CA4E9ADFB890}"/>
              </a:ext>
            </a:extLst>
          </p:cNvPr>
          <p:cNvCxnSpPr>
            <a:cxnSpLocks/>
          </p:cNvCxnSpPr>
          <p:nvPr userDrawn="1"/>
        </p:nvCxnSpPr>
        <p:spPr>
          <a:xfrm>
            <a:off x="5024752" y="1192700"/>
            <a:ext cx="3697937" cy="0"/>
          </a:xfrm>
          <a:prstGeom prst="line">
            <a:avLst/>
          </a:prstGeom>
          <a:ln w="12700">
            <a:solidFill>
              <a:srgbClr val="54575A"/>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B8B62406-078D-9A48-BA67-AD5EA546355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278"/>
          <a:stretch/>
        </p:blipFill>
        <p:spPr>
          <a:xfrm>
            <a:off x="-31750" y="0"/>
            <a:ext cx="4584700" cy="6858000"/>
          </a:xfrm>
          <a:prstGeom prst="rect">
            <a:avLst/>
          </a:prstGeom>
        </p:spPr>
      </p:pic>
      <p:sp>
        <p:nvSpPr>
          <p:cNvPr id="30" name="TextBox 29">
            <a:extLst>
              <a:ext uri="{FF2B5EF4-FFF2-40B4-BE49-F238E27FC236}">
                <a16:creationId xmlns:a16="http://schemas.microsoft.com/office/drawing/2014/main" id="{A34A7293-F87B-1844-A2EC-09BCB50AA504}"/>
              </a:ext>
            </a:extLst>
          </p:cNvPr>
          <p:cNvSpPr txBox="1"/>
          <p:nvPr userDrawn="1"/>
        </p:nvSpPr>
        <p:spPr>
          <a:xfrm>
            <a:off x="5866288" y="5082041"/>
            <a:ext cx="3277712" cy="738664"/>
          </a:xfrm>
          <a:prstGeom prst="rect">
            <a:avLst/>
          </a:prstGeom>
          <a:noFill/>
        </p:spPr>
        <p:txBody>
          <a:bodyPr wrap="square" rtlCol="0">
            <a:noAutofit/>
          </a:bodyPr>
          <a:lstStyle/>
          <a:p>
            <a:r>
              <a:rPr lang="en-US" sz="1200" b="1" dirty="0">
                <a:solidFill>
                  <a:srgbClr val="009BDF"/>
                </a:solidFill>
                <a:latin typeface="Arial" panose="020B0604020202020204" pitchFamily="34" charset="0"/>
                <a:cs typeface="Arial" panose="020B0604020202020204" pitchFamily="34" charset="0"/>
              </a:rPr>
              <a:t>Get started today by visiting </a:t>
            </a:r>
            <a:br>
              <a:rPr lang="en-US" sz="1200" b="1" dirty="0">
                <a:solidFill>
                  <a:srgbClr val="009BDF"/>
                </a:solidFill>
                <a:latin typeface="Arial" panose="020B0604020202020204" pitchFamily="34" charset="0"/>
                <a:cs typeface="Arial" panose="020B0604020202020204" pitchFamily="34" charset="0"/>
              </a:rPr>
            </a:br>
            <a:r>
              <a:rPr lang="en-US" sz="1200" b="1" u="sng" dirty="0">
                <a:solidFill>
                  <a:srgbClr val="009BD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express-scripts.com/healthsolutions</a:t>
            </a:r>
            <a:endParaRPr lang="en-US" sz="1200" b="1" dirty="0">
              <a:solidFill>
                <a:srgbClr val="009BDF"/>
              </a:solidFill>
              <a:latin typeface="Arial" panose="020B0604020202020204" pitchFamily="34" charset="0"/>
              <a:cs typeface="Arial" panose="020B0604020202020204" pitchFamily="34" charset="0"/>
            </a:endParaRPr>
          </a:p>
        </p:txBody>
      </p:sp>
      <p:grpSp>
        <p:nvGrpSpPr>
          <p:cNvPr id="31" name="Group 30">
            <a:extLst>
              <a:ext uri="{FF2B5EF4-FFF2-40B4-BE49-F238E27FC236}">
                <a16:creationId xmlns:a16="http://schemas.microsoft.com/office/drawing/2014/main" id="{F91459FE-711B-CE4A-813E-AA25B814B123}"/>
              </a:ext>
            </a:extLst>
          </p:cNvPr>
          <p:cNvGrpSpPr/>
          <p:nvPr userDrawn="1"/>
        </p:nvGrpSpPr>
        <p:grpSpPr>
          <a:xfrm>
            <a:off x="5018605" y="4985522"/>
            <a:ext cx="734255" cy="735468"/>
            <a:chOff x="0" y="1275160"/>
            <a:chExt cx="720329" cy="721519"/>
          </a:xfrm>
          <a:solidFill>
            <a:srgbClr val="009BDF"/>
          </a:solidFill>
        </p:grpSpPr>
        <p:sp>
          <p:nvSpPr>
            <p:cNvPr id="32" name="Freeform 7">
              <a:extLst>
                <a:ext uri="{FF2B5EF4-FFF2-40B4-BE49-F238E27FC236}">
                  <a16:creationId xmlns:a16="http://schemas.microsoft.com/office/drawing/2014/main" id="{8BB850D7-94A1-534D-94C8-DBF1E82FCCA7}"/>
                </a:ext>
              </a:extLst>
            </p:cNvPr>
            <p:cNvSpPr>
              <a:spLocks noEditPoints="1"/>
            </p:cNvSpPr>
            <p:nvPr/>
          </p:nvSpPr>
          <p:spPr bwMode="auto">
            <a:xfrm>
              <a:off x="175023" y="1476376"/>
              <a:ext cx="370285" cy="238125"/>
            </a:xfrm>
            <a:custGeom>
              <a:avLst/>
              <a:gdLst>
                <a:gd name="T0" fmla="*/ 3 w 101"/>
                <a:gd name="T1" fmla="*/ 65 h 65"/>
                <a:gd name="T2" fmla="*/ 98 w 101"/>
                <a:gd name="T3" fmla="*/ 65 h 65"/>
                <a:gd name="T4" fmla="*/ 101 w 101"/>
                <a:gd name="T5" fmla="*/ 62 h 65"/>
                <a:gd name="T6" fmla="*/ 101 w 101"/>
                <a:gd name="T7" fmla="*/ 10 h 65"/>
                <a:gd name="T8" fmla="*/ 91 w 101"/>
                <a:gd name="T9" fmla="*/ 0 h 65"/>
                <a:gd name="T10" fmla="*/ 10 w 101"/>
                <a:gd name="T11" fmla="*/ 0 h 65"/>
                <a:gd name="T12" fmla="*/ 0 w 101"/>
                <a:gd name="T13" fmla="*/ 10 h 65"/>
                <a:gd name="T14" fmla="*/ 0 w 101"/>
                <a:gd name="T15" fmla="*/ 62 h 65"/>
                <a:gd name="T16" fmla="*/ 3 w 101"/>
                <a:gd name="T17" fmla="*/ 65 h 65"/>
                <a:gd name="T18" fmla="*/ 6 w 101"/>
                <a:gd name="T19" fmla="*/ 10 h 65"/>
                <a:gd name="T20" fmla="*/ 10 w 101"/>
                <a:gd name="T21" fmla="*/ 5 h 65"/>
                <a:gd name="T22" fmla="*/ 91 w 101"/>
                <a:gd name="T23" fmla="*/ 5 h 65"/>
                <a:gd name="T24" fmla="*/ 96 w 101"/>
                <a:gd name="T25" fmla="*/ 10 h 65"/>
                <a:gd name="T26" fmla="*/ 96 w 101"/>
                <a:gd name="T27" fmla="*/ 60 h 65"/>
                <a:gd name="T28" fmla="*/ 6 w 101"/>
                <a:gd name="T29" fmla="*/ 60 h 65"/>
                <a:gd name="T30" fmla="*/ 6 w 101"/>
                <a:gd name="T31" fmla="*/ 1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65">
                  <a:moveTo>
                    <a:pt x="3" y="65"/>
                  </a:moveTo>
                  <a:cubicBezTo>
                    <a:pt x="98" y="65"/>
                    <a:pt x="98" y="65"/>
                    <a:pt x="98" y="65"/>
                  </a:cubicBezTo>
                  <a:cubicBezTo>
                    <a:pt x="100" y="65"/>
                    <a:pt x="101" y="64"/>
                    <a:pt x="101" y="62"/>
                  </a:cubicBezTo>
                  <a:cubicBezTo>
                    <a:pt x="101" y="10"/>
                    <a:pt x="101" y="10"/>
                    <a:pt x="101" y="10"/>
                  </a:cubicBezTo>
                  <a:cubicBezTo>
                    <a:pt x="101" y="4"/>
                    <a:pt x="97" y="0"/>
                    <a:pt x="91" y="0"/>
                  </a:cubicBezTo>
                  <a:cubicBezTo>
                    <a:pt x="10" y="0"/>
                    <a:pt x="10" y="0"/>
                    <a:pt x="10" y="0"/>
                  </a:cubicBezTo>
                  <a:cubicBezTo>
                    <a:pt x="5" y="0"/>
                    <a:pt x="0" y="4"/>
                    <a:pt x="0" y="10"/>
                  </a:cubicBezTo>
                  <a:cubicBezTo>
                    <a:pt x="0" y="62"/>
                    <a:pt x="0" y="62"/>
                    <a:pt x="0" y="62"/>
                  </a:cubicBezTo>
                  <a:cubicBezTo>
                    <a:pt x="0" y="64"/>
                    <a:pt x="1" y="65"/>
                    <a:pt x="3" y="65"/>
                  </a:cubicBezTo>
                  <a:close/>
                  <a:moveTo>
                    <a:pt x="6" y="10"/>
                  </a:moveTo>
                  <a:cubicBezTo>
                    <a:pt x="6" y="7"/>
                    <a:pt x="8" y="5"/>
                    <a:pt x="10" y="5"/>
                  </a:cubicBezTo>
                  <a:cubicBezTo>
                    <a:pt x="91" y="5"/>
                    <a:pt x="91" y="5"/>
                    <a:pt x="91" y="5"/>
                  </a:cubicBezTo>
                  <a:cubicBezTo>
                    <a:pt x="94" y="5"/>
                    <a:pt x="96" y="7"/>
                    <a:pt x="96" y="10"/>
                  </a:cubicBezTo>
                  <a:cubicBezTo>
                    <a:pt x="96" y="60"/>
                    <a:pt x="96" y="60"/>
                    <a:pt x="96" y="60"/>
                  </a:cubicBezTo>
                  <a:cubicBezTo>
                    <a:pt x="6" y="60"/>
                    <a:pt x="6" y="60"/>
                    <a:pt x="6" y="60"/>
                  </a:cubicBezTo>
                  <a:lnTo>
                    <a:pt x="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 name="Freeform 8">
              <a:extLst>
                <a:ext uri="{FF2B5EF4-FFF2-40B4-BE49-F238E27FC236}">
                  <a16:creationId xmlns:a16="http://schemas.microsoft.com/office/drawing/2014/main" id="{80E7E965-41D0-3342-86BB-2892805E3FA3}"/>
                </a:ext>
              </a:extLst>
            </p:cNvPr>
            <p:cNvSpPr>
              <a:spLocks/>
            </p:cNvSpPr>
            <p:nvPr/>
          </p:nvSpPr>
          <p:spPr bwMode="auto">
            <a:xfrm>
              <a:off x="105966" y="1769270"/>
              <a:ext cx="511969" cy="19050"/>
            </a:xfrm>
            <a:custGeom>
              <a:avLst/>
              <a:gdLst>
                <a:gd name="T0" fmla="*/ 137 w 140"/>
                <a:gd name="T1" fmla="*/ 0 h 5"/>
                <a:gd name="T2" fmla="*/ 2 w 140"/>
                <a:gd name="T3" fmla="*/ 0 h 5"/>
                <a:gd name="T4" fmla="*/ 0 w 140"/>
                <a:gd name="T5" fmla="*/ 2 h 5"/>
                <a:gd name="T6" fmla="*/ 2 w 140"/>
                <a:gd name="T7" fmla="*/ 5 h 5"/>
                <a:gd name="T8" fmla="*/ 137 w 140"/>
                <a:gd name="T9" fmla="*/ 5 h 5"/>
                <a:gd name="T10" fmla="*/ 140 w 140"/>
                <a:gd name="T11" fmla="*/ 2 h 5"/>
                <a:gd name="T12" fmla="*/ 137 w 140"/>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40" h="5">
                  <a:moveTo>
                    <a:pt x="137" y="0"/>
                  </a:moveTo>
                  <a:cubicBezTo>
                    <a:pt x="2" y="0"/>
                    <a:pt x="2" y="0"/>
                    <a:pt x="2" y="0"/>
                  </a:cubicBezTo>
                  <a:cubicBezTo>
                    <a:pt x="1" y="0"/>
                    <a:pt x="0" y="1"/>
                    <a:pt x="0" y="2"/>
                  </a:cubicBezTo>
                  <a:cubicBezTo>
                    <a:pt x="0" y="4"/>
                    <a:pt x="1" y="5"/>
                    <a:pt x="2" y="5"/>
                  </a:cubicBezTo>
                  <a:cubicBezTo>
                    <a:pt x="137" y="5"/>
                    <a:pt x="137" y="5"/>
                    <a:pt x="137" y="5"/>
                  </a:cubicBezTo>
                  <a:cubicBezTo>
                    <a:pt x="138" y="5"/>
                    <a:pt x="140" y="4"/>
                    <a:pt x="140" y="2"/>
                  </a:cubicBezTo>
                  <a:cubicBezTo>
                    <a:pt x="140" y="1"/>
                    <a:pt x="138" y="0"/>
                    <a:pt x="13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 name="Freeform 9">
              <a:extLst>
                <a:ext uri="{FF2B5EF4-FFF2-40B4-BE49-F238E27FC236}">
                  <a16:creationId xmlns:a16="http://schemas.microsoft.com/office/drawing/2014/main" id="{72BD0F68-6103-6B4A-AAE3-040BFD8E417F}"/>
                </a:ext>
              </a:extLst>
            </p:cNvPr>
            <p:cNvSpPr>
              <a:spLocks noEditPoints="1"/>
            </p:cNvSpPr>
            <p:nvPr/>
          </p:nvSpPr>
          <p:spPr bwMode="auto">
            <a:xfrm>
              <a:off x="0" y="1275160"/>
              <a:ext cx="720329" cy="721519"/>
            </a:xfrm>
            <a:custGeom>
              <a:avLst/>
              <a:gdLst>
                <a:gd name="T0" fmla="*/ 99 w 197"/>
                <a:gd name="T1" fmla="*/ 0 h 197"/>
                <a:gd name="T2" fmla="*/ 0 w 197"/>
                <a:gd name="T3" fmla="*/ 99 h 197"/>
                <a:gd name="T4" fmla="*/ 99 w 197"/>
                <a:gd name="T5" fmla="*/ 197 h 197"/>
                <a:gd name="T6" fmla="*/ 197 w 197"/>
                <a:gd name="T7" fmla="*/ 99 h 197"/>
                <a:gd name="T8" fmla="*/ 99 w 197"/>
                <a:gd name="T9" fmla="*/ 0 h 197"/>
                <a:gd name="T10" fmla="*/ 99 w 197"/>
                <a:gd name="T11" fmla="*/ 191 h 197"/>
                <a:gd name="T12" fmla="*/ 6 w 197"/>
                <a:gd name="T13" fmla="*/ 99 h 197"/>
                <a:gd name="T14" fmla="*/ 99 w 197"/>
                <a:gd name="T15" fmla="*/ 6 h 197"/>
                <a:gd name="T16" fmla="*/ 191 w 197"/>
                <a:gd name="T17" fmla="*/ 99 h 197"/>
                <a:gd name="T18" fmla="*/ 99 w 197"/>
                <a:gd name="T19" fmla="*/ 19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97">
                  <a:moveTo>
                    <a:pt x="99" y="0"/>
                  </a:moveTo>
                  <a:cubicBezTo>
                    <a:pt x="44" y="0"/>
                    <a:pt x="0" y="44"/>
                    <a:pt x="0" y="99"/>
                  </a:cubicBezTo>
                  <a:cubicBezTo>
                    <a:pt x="0" y="153"/>
                    <a:pt x="44" y="197"/>
                    <a:pt x="99" y="197"/>
                  </a:cubicBezTo>
                  <a:cubicBezTo>
                    <a:pt x="153" y="197"/>
                    <a:pt x="197" y="153"/>
                    <a:pt x="197" y="99"/>
                  </a:cubicBezTo>
                  <a:cubicBezTo>
                    <a:pt x="197" y="44"/>
                    <a:pt x="153" y="0"/>
                    <a:pt x="99" y="0"/>
                  </a:cubicBezTo>
                  <a:close/>
                  <a:moveTo>
                    <a:pt x="99" y="191"/>
                  </a:moveTo>
                  <a:cubicBezTo>
                    <a:pt x="47" y="191"/>
                    <a:pt x="6" y="150"/>
                    <a:pt x="6" y="99"/>
                  </a:cubicBezTo>
                  <a:cubicBezTo>
                    <a:pt x="6" y="47"/>
                    <a:pt x="47" y="6"/>
                    <a:pt x="99" y="6"/>
                  </a:cubicBezTo>
                  <a:cubicBezTo>
                    <a:pt x="150" y="6"/>
                    <a:pt x="191" y="47"/>
                    <a:pt x="191" y="99"/>
                  </a:cubicBezTo>
                  <a:cubicBezTo>
                    <a:pt x="191" y="150"/>
                    <a:pt x="150" y="191"/>
                    <a:pt x="99" y="1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35" name="Title 1">
            <a:extLst>
              <a:ext uri="{FF2B5EF4-FFF2-40B4-BE49-F238E27FC236}">
                <a16:creationId xmlns:a16="http://schemas.microsoft.com/office/drawing/2014/main" id="{BBE6D2CC-0A3E-8240-ABB7-64C3384D1FA2}"/>
              </a:ext>
            </a:extLst>
          </p:cNvPr>
          <p:cNvSpPr txBox="1">
            <a:spLocks/>
          </p:cNvSpPr>
          <p:nvPr userDrawn="1"/>
        </p:nvSpPr>
        <p:spPr>
          <a:xfrm>
            <a:off x="4917070" y="323612"/>
            <a:ext cx="3779677" cy="7717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300" b="1" kern="1200">
                <a:solidFill>
                  <a:srgbClr val="009BDF"/>
                </a:solidFill>
                <a:latin typeface="Arial" panose="020B0604020202020204" pitchFamily="34" charset="0"/>
                <a:ea typeface="+mj-ea"/>
                <a:cs typeface="Arial" panose="020B0604020202020204" pitchFamily="34" charset="0"/>
              </a:defRPr>
            </a:lvl1pPr>
          </a:lstStyle>
          <a:p>
            <a:r>
              <a:rPr lang="en-US" dirty="0"/>
              <a:t>BEHAVIORAL HEALTH CARE SUPPORT</a:t>
            </a:r>
          </a:p>
        </p:txBody>
      </p:sp>
      <p:sp>
        <p:nvSpPr>
          <p:cNvPr id="36" name="Subtitle 2">
            <a:extLst>
              <a:ext uri="{FF2B5EF4-FFF2-40B4-BE49-F238E27FC236}">
                <a16:creationId xmlns:a16="http://schemas.microsoft.com/office/drawing/2014/main" id="{F3C1DC9F-6482-7E4A-BE1C-953E35A2BA90}"/>
              </a:ext>
            </a:extLst>
          </p:cNvPr>
          <p:cNvSpPr txBox="1">
            <a:spLocks/>
          </p:cNvSpPr>
          <p:nvPr userDrawn="1"/>
        </p:nvSpPr>
        <p:spPr>
          <a:xfrm>
            <a:off x="4917069" y="1351199"/>
            <a:ext cx="3779678" cy="62187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54575A"/>
                </a:solidFill>
              </a:rPr>
              <a:t>Changes in your life can mean </a:t>
            </a:r>
            <a:br>
              <a:rPr lang="en-US" dirty="0">
                <a:solidFill>
                  <a:srgbClr val="54575A"/>
                </a:solidFill>
              </a:rPr>
            </a:br>
            <a:r>
              <a:rPr lang="en-US" dirty="0">
                <a:solidFill>
                  <a:srgbClr val="54575A"/>
                </a:solidFill>
              </a:rPr>
              <a:t>changes in your mental health</a:t>
            </a:r>
          </a:p>
        </p:txBody>
      </p:sp>
      <p:sp>
        <p:nvSpPr>
          <p:cNvPr id="7" name="TextBox 6">
            <a:extLst>
              <a:ext uri="{FF2B5EF4-FFF2-40B4-BE49-F238E27FC236}">
                <a16:creationId xmlns:a16="http://schemas.microsoft.com/office/drawing/2014/main" id="{E4DC5BFC-70E1-D340-AE92-1069C6886636}"/>
              </a:ext>
            </a:extLst>
          </p:cNvPr>
          <p:cNvSpPr txBox="1"/>
          <p:nvPr userDrawn="1"/>
        </p:nvSpPr>
        <p:spPr>
          <a:xfrm>
            <a:off x="4893176" y="1944017"/>
            <a:ext cx="3913859" cy="2708049"/>
          </a:xfrm>
          <a:prstGeom prst="rect">
            <a:avLst/>
          </a:prstGeom>
          <a:noFill/>
        </p:spPr>
        <p:txBody>
          <a:bodyPr wrap="square" rtlCol="0">
            <a:noAutofit/>
          </a:bodyPr>
          <a:lstStyle/>
          <a:p>
            <a:pPr>
              <a:lnSpc>
                <a:spcPct val="130000"/>
              </a:lnSpc>
            </a:pPr>
            <a:r>
              <a:rPr lang="en-US" sz="1200" b="1" dirty="0">
                <a:solidFill>
                  <a:srgbClr val="54575A"/>
                </a:solidFill>
                <a:latin typeface="Arial" panose="020B0604020202020204" pitchFamily="34" charset="0"/>
                <a:cs typeface="Arial" panose="020B0604020202020204" pitchFamily="34" charset="0"/>
              </a:rPr>
              <a:t>The process of starting a family </a:t>
            </a:r>
            <a:r>
              <a:rPr lang="en-US" sz="1200" dirty="0">
                <a:solidFill>
                  <a:srgbClr val="54575A"/>
                </a:solidFill>
                <a:latin typeface="Arial" panose="020B0604020202020204" pitchFamily="34" charset="0"/>
                <a:cs typeface="Arial" panose="020B0604020202020204" pitchFamily="34" charset="0"/>
              </a:rPr>
              <a:t>isn’t always easy. There are obstacles to overcome, questions to answer and decisions to be made. Many parents-to-be can find themselves overwhelmed and stressed out. </a:t>
            </a:r>
          </a:p>
          <a:p>
            <a:pPr>
              <a:lnSpc>
                <a:spcPct val="130000"/>
              </a:lnSpc>
            </a:pPr>
            <a:endParaRPr lang="en-US" sz="1200" dirty="0">
              <a:solidFill>
                <a:srgbClr val="54575A"/>
              </a:solidFill>
              <a:latin typeface="Arial" panose="020B0604020202020204" pitchFamily="34" charset="0"/>
              <a:cs typeface="Arial" panose="020B0604020202020204" pitchFamily="34" charset="0"/>
            </a:endParaRPr>
          </a:p>
          <a:p>
            <a:pPr>
              <a:lnSpc>
                <a:spcPct val="130000"/>
              </a:lnSpc>
            </a:pPr>
            <a:r>
              <a:rPr lang="en-US" sz="1200" dirty="0">
                <a:solidFill>
                  <a:srgbClr val="54575A"/>
                </a:solidFill>
                <a:latin typeface="Arial" panose="020B0604020202020204" pitchFamily="34" charset="0"/>
                <a:cs typeface="Arial" panose="020B0604020202020204" pitchFamily="34" charset="0"/>
              </a:rPr>
              <a:t>We offer personalized, discrete mental health support and care to those employees who need it during this time in their lives. Access educational resources, 1:1 coaching and specialized therapy programs on your phone, tablet or computer. </a:t>
            </a:r>
          </a:p>
          <a:p>
            <a:pPr>
              <a:lnSpc>
                <a:spcPct val="130000"/>
              </a:lnSpc>
            </a:pPr>
            <a:r>
              <a:rPr lang="en-US" sz="1200" dirty="0">
                <a:solidFill>
                  <a:srgbClr val="54575A"/>
                </a:solidFill>
                <a:latin typeface="Arial" panose="020B0604020202020204" pitchFamily="34" charset="0"/>
                <a:cs typeface="Arial" panose="020B0604020202020204" pitchFamily="34" charset="0"/>
              </a:rPr>
              <a:t>Because every mind deserves better. </a:t>
            </a:r>
          </a:p>
          <a:p>
            <a:pPr>
              <a:lnSpc>
                <a:spcPct val="130000"/>
              </a:lnSpc>
            </a:pPr>
            <a:endParaRPr lang="en-US" sz="1200" dirty="0">
              <a:latin typeface="Arial" panose="020B0604020202020204" pitchFamily="34" charset="0"/>
              <a:cs typeface="Arial" panose="020B0604020202020204" pitchFamily="34" charset="0"/>
            </a:endParaRPr>
          </a:p>
        </p:txBody>
      </p:sp>
      <p:pic>
        <p:nvPicPr>
          <p:cNvPr id="8" name="bjClassifierImageBottom">
            <a:extLst>
              <a:ext uri="{FF2B5EF4-FFF2-40B4-BE49-F238E27FC236}">
                <a16:creationId xmlns:a16="http://schemas.microsoft.com/office/drawing/2014/main" id="{1BC45AD4-93A8-EC56-E665-D9D4D7ADE2E0}"/>
              </a:ext>
            </a:extLst>
          </p:cNvPr>
          <p:cNvPicPr>
            <a:picLocks/>
          </p:cNvPicPr>
          <p:nvPr userDrawn="1"/>
        </p:nvPicPr>
        <p:blipFill>
          <a:blip r:embed="rId4"/>
          <a:stretch>
            <a:fillRect/>
          </a:stretch>
        </p:blipFill>
        <p:spPr>
          <a:xfrm>
            <a:off x="63500" y="6512560"/>
            <a:ext cx="1143000" cy="281940"/>
          </a:xfrm>
          <a:prstGeom prst="rect">
            <a:avLst/>
          </a:prstGeom>
        </p:spPr>
      </p:pic>
    </p:spTree>
    <p:extLst>
      <p:ext uri="{BB962C8B-B14F-4D97-AF65-F5344CB8AC3E}">
        <p14:creationId xmlns:p14="http://schemas.microsoft.com/office/powerpoint/2010/main" val="2140613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FamilyPath">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06B19CB-B0CF-7643-8419-A7661C1B756D}" type="datetimeFigureOut">
              <a:rPr lang="en-US" smtClean="0"/>
              <a:t>12/6/2023</a:t>
            </a:fld>
            <a:endParaRPr lang="en-US"/>
          </a:p>
        </p:txBody>
      </p:sp>
      <p:sp>
        <p:nvSpPr>
          <p:cNvPr id="5" name="Footer Placeholder 4"/>
          <p:cNvSpPr>
            <a:spLocks noGrp="1"/>
          </p:cNvSpPr>
          <p:nvPr>
            <p:ph type="ftr" sz="quarter" idx="11"/>
          </p:nvPr>
        </p:nvSpPr>
        <p:spPr>
          <a:xfrm>
            <a:off x="4922324" y="6356351"/>
            <a:ext cx="2884959" cy="365125"/>
          </a:xfrm>
        </p:spPr>
        <p:txBody>
          <a:bodyPr/>
          <a:lstStyle>
            <a:lvl1pPr algn="l">
              <a:defRPr/>
            </a:lvl1pPr>
          </a:lstStyle>
          <a:p>
            <a:r>
              <a:rPr lang="en-US" dirty="0"/>
              <a:t>LIFE EVENT GUIDE</a:t>
            </a:r>
          </a:p>
        </p:txBody>
      </p:sp>
      <p:sp>
        <p:nvSpPr>
          <p:cNvPr id="6" name="Slide Number Placeholder 5"/>
          <p:cNvSpPr>
            <a:spLocks noGrp="1"/>
          </p:cNvSpPr>
          <p:nvPr>
            <p:ph type="sldNum" sz="quarter" idx="12"/>
          </p:nvPr>
        </p:nvSpPr>
        <p:spPr>
          <a:xfrm>
            <a:off x="8093034" y="6356351"/>
            <a:ext cx="714002" cy="365125"/>
          </a:xfrm>
        </p:spPr>
        <p:txBody>
          <a:bodyPr/>
          <a:lstStyle>
            <a:lvl1pPr algn="r">
              <a:defRPr>
                <a:latin typeface="Arial" panose="020B0604020202020204" pitchFamily="34" charset="0"/>
                <a:cs typeface="Arial" panose="020B0604020202020204" pitchFamily="34" charset="0"/>
              </a:defRPr>
            </a:lvl1pPr>
          </a:lstStyle>
          <a:p>
            <a:fld id="{70A43262-A90E-F049-A1EB-E6535B5BE848}" type="slidenum">
              <a:rPr lang="en-US" smtClean="0"/>
              <a:pPr/>
              <a:t>‹#›</a:t>
            </a:fld>
            <a:endParaRPr lang="en-US" dirty="0"/>
          </a:p>
        </p:txBody>
      </p:sp>
      <p:sp>
        <p:nvSpPr>
          <p:cNvPr id="18" name="Rectangle 17">
            <a:extLst>
              <a:ext uri="{FF2B5EF4-FFF2-40B4-BE49-F238E27FC236}">
                <a16:creationId xmlns:a16="http://schemas.microsoft.com/office/drawing/2014/main" id="{ADE6813D-5626-2049-99BF-F7188FDD2151}"/>
              </a:ext>
            </a:extLst>
          </p:cNvPr>
          <p:cNvSpPr/>
          <p:nvPr userDrawn="1"/>
        </p:nvSpPr>
        <p:spPr>
          <a:xfrm>
            <a:off x="0" y="0"/>
            <a:ext cx="4572000" cy="68580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9F5E8A9B-DEE8-E641-8B01-CA4E9ADFB890}"/>
              </a:ext>
            </a:extLst>
          </p:cNvPr>
          <p:cNvCxnSpPr>
            <a:cxnSpLocks/>
          </p:cNvCxnSpPr>
          <p:nvPr userDrawn="1"/>
        </p:nvCxnSpPr>
        <p:spPr>
          <a:xfrm>
            <a:off x="4922323" y="1132692"/>
            <a:ext cx="3697937" cy="0"/>
          </a:xfrm>
          <a:prstGeom prst="line">
            <a:avLst/>
          </a:prstGeom>
          <a:ln w="12700">
            <a:solidFill>
              <a:srgbClr val="54575A"/>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39435E0-C83A-E44C-9DDC-FA458600C47E}"/>
              </a:ext>
            </a:extLst>
          </p:cNvPr>
          <p:cNvSpPr txBox="1"/>
          <p:nvPr userDrawn="1"/>
        </p:nvSpPr>
        <p:spPr>
          <a:xfrm>
            <a:off x="5858748" y="4921476"/>
            <a:ext cx="3075969" cy="923330"/>
          </a:xfrm>
          <a:prstGeom prst="rect">
            <a:avLst/>
          </a:prstGeom>
          <a:noFill/>
        </p:spPr>
        <p:txBody>
          <a:bodyPr wrap="square" rtlCol="0">
            <a:noAutofit/>
          </a:bodyPr>
          <a:lstStyle/>
          <a:p>
            <a:r>
              <a:rPr lang="en-US" sz="1200" b="1" dirty="0">
                <a:solidFill>
                  <a:srgbClr val="009BDF"/>
                </a:solidFill>
                <a:latin typeface="Arial" panose="020B0604020202020204" pitchFamily="34" charset="0"/>
                <a:cs typeface="Arial" panose="020B0604020202020204" pitchFamily="34" charset="0"/>
              </a:rPr>
              <a:t>Explore this guide and begin familiarize</a:t>
            </a:r>
          </a:p>
          <a:p>
            <a:r>
              <a:rPr lang="en-US" sz="1200" b="1" dirty="0">
                <a:solidFill>
                  <a:srgbClr val="009BDF"/>
                </a:solidFill>
                <a:latin typeface="Arial" panose="020B0604020202020204" pitchFamily="34" charset="0"/>
                <a:cs typeface="Arial" panose="020B0604020202020204" pitchFamily="34" charset="0"/>
              </a:rPr>
              <a:t>ng yourself with the support  available to you and your family.</a:t>
            </a:r>
          </a:p>
          <a:p>
            <a:endParaRPr lang="en-US" dirty="0"/>
          </a:p>
        </p:txBody>
      </p:sp>
      <p:grpSp>
        <p:nvGrpSpPr>
          <p:cNvPr id="14" name="Group 13">
            <a:extLst>
              <a:ext uri="{FF2B5EF4-FFF2-40B4-BE49-F238E27FC236}">
                <a16:creationId xmlns:a16="http://schemas.microsoft.com/office/drawing/2014/main" id="{7E614EAB-92C0-1840-B66B-6356CB2F5898}"/>
              </a:ext>
            </a:extLst>
          </p:cNvPr>
          <p:cNvGrpSpPr/>
          <p:nvPr userDrawn="1"/>
        </p:nvGrpSpPr>
        <p:grpSpPr>
          <a:xfrm>
            <a:off x="5015355" y="4906486"/>
            <a:ext cx="735391" cy="735391"/>
            <a:chOff x="8737600" y="2947988"/>
            <a:chExt cx="962025" cy="962025"/>
          </a:xfrm>
          <a:solidFill>
            <a:srgbClr val="009BDF"/>
          </a:solidFill>
        </p:grpSpPr>
        <p:sp>
          <p:nvSpPr>
            <p:cNvPr id="15" name="Freeform 26">
              <a:extLst>
                <a:ext uri="{FF2B5EF4-FFF2-40B4-BE49-F238E27FC236}">
                  <a16:creationId xmlns:a16="http://schemas.microsoft.com/office/drawing/2014/main" id="{FCC8DAA7-7662-2E4E-B58E-F7192519375E}"/>
                </a:ext>
              </a:extLst>
            </p:cNvPr>
            <p:cNvSpPr>
              <a:spLocks noEditPoints="1"/>
            </p:cNvSpPr>
            <p:nvPr/>
          </p:nvSpPr>
          <p:spPr bwMode="auto">
            <a:xfrm>
              <a:off x="9050338" y="3128963"/>
              <a:ext cx="336550" cy="304800"/>
            </a:xfrm>
            <a:custGeom>
              <a:avLst/>
              <a:gdLst>
                <a:gd name="T0" fmla="*/ 33 w 69"/>
                <a:gd name="T1" fmla="*/ 61 h 62"/>
                <a:gd name="T2" fmla="*/ 34 w 69"/>
                <a:gd name="T3" fmla="*/ 62 h 62"/>
                <a:gd name="T4" fmla="*/ 36 w 69"/>
                <a:gd name="T5" fmla="*/ 61 h 62"/>
                <a:gd name="T6" fmla="*/ 63 w 69"/>
                <a:gd name="T7" fmla="*/ 35 h 62"/>
                <a:gd name="T8" fmla="*/ 69 w 69"/>
                <a:gd name="T9" fmla="*/ 21 h 62"/>
                <a:gd name="T10" fmla="*/ 48 w 69"/>
                <a:gd name="T11" fmla="*/ 0 h 62"/>
                <a:gd name="T12" fmla="*/ 34 w 69"/>
                <a:gd name="T13" fmla="*/ 5 h 62"/>
                <a:gd name="T14" fmla="*/ 21 w 69"/>
                <a:gd name="T15" fmla="*/ 0 h 62"/>
                <a:gd name="T16" fmla="*/ 0 w 69"/>
                <a:gd name="T17" fmla="*/ 21 h 62"/>
                <a:gd name="T18" fmla="*/ 6 w 69"/>
                <a:gd name="T19" fmla="*/ 35 h 62"/>
                <a:gd name="T20" fmla="*/ 33 w 69"/>
                <a:gd name="T21" fmla="*/ 61 h 62"/>
                <a:gd name="T22" fmla="*/ 21 w 69"/>
                <a:gd name="T23" fmla="*/ 5 h 62"/>
                <a:gd name="T24" fmla="*/ 32 w 69"/>
                <a:gd name="T25" fmla="*/ 10 h 62"/>
                <a:gd name="T26" fmla="*/ 36 w 69"/>
                <a:gd name="T27" fmla="*/ 10 h 62"/>
                <a:gd name="T28" fmla="*/ 48 w 69"/>
                <a:gd name="T29" fmla="*/ 5 h 62"/>
                <a:gd name="T30" fmla="*/ 63 w 69"/>
                <a:gd name="T31" fmla="*/ 21 h 62"/>
                <a:gd name="T32" fmla="*/ 59 w 69"/>
                <a:gd name="T33" fmla="*/ 31 h 62"/>
                <a:gd name="T34" fmla="*/ 34 w 69"/>
                <a:gd name="T35" fmla="*/ 55 h 62"/>
                <a:gd name="T36" fmla="*/ 10 w 69"/>
                <a:gd name="T37" fmla="*/ 31 h 62"/>
                <a:gd name="T38" fmla="*/ 6 w 69"/>
                <a:gd name="T39" fmla="*/ 21 h 62"/>
                <a:gd name="T40" fmla="*/ 21 w 69"/>
                <a:gd name="T41" fmla="*/ 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62">
                  <a:moveTo>
                    <a:pt x="33" y="61"/>
                  </a:moveTo>
                  <a:cubicBezTo>
                    <a:pt x="33" y="62"/>
                    <a:pt x="34" y="62"/>
                    <a:pt x="34" y="62"/>
                  </a:cubicBezTo>
                  <a:cubicBezTo>
                    <a:pt x="35" y="62"/>
                    <a:pt x="36" y="62"/>
                    <a:pt x="36" y="61"/>
                  </a:cubicBezTo>
                  <a:cubicBezTo>
                    <a:pt x="39" y="59"/>
                    <a:pt x="62" y="36"/>
                    <a:pt x="63" y="35"/>
                  </a:cubicBezTo>
                  <a:cubicBezTo>
                    <a:pt x="67" y="31"/>
                    <a:pt x="69" y="26"/>
                    <a:pt x="69" y="21"/>
                  </a:cubicBezTo>
                  <a:cubicBezTo>
                    <a:pt x="69" y="9"/>
                    <a:pt x="59" y="0"/>
                    <a:pt x="48" y="0"/>
                  </a:cubicBezTo>
                  <a:cubicBezTo>
                    <a:pt x="43" y="0"/>
                    <a:pt x="38" y="1"/>
                    <a:pt x="34" y="5"/>
                  </a:cubicBezTo>
                  <a:cubicBezTo>
                    <a:pt x="31" y="1"/>
                    <a:pt x="26" y="0"/>
                    <a:pt x="21" y="0"/>
                  </a:cubicBezTo>
                  <a:cubicBezTo>
                    <a:pt x="10" y="0"/>
                    <a:pt x="0" y="9"/>
                    <a:pt x="0" y="21"/>
                  </a:cubicBezTo>
                  <a:cubicBezTo>
                    <a:pt x="0" y="26"/>
                    <a:pt x="2" y="31"/>
                    <a:pt x="6" y="35"/>
                  </a:cubicBezTo>
                  <a:cubicBezTo>
                    <a:pt x="7" y="36"/>
                    <a:pt x="30" y="59"/>
                    <a:pt x="33" y="61"/>
                  </a:cubicBezTo>
                  <a:close/>
                  <a:moveTo>
                    <a:pt x="21" y="5"/>
                  </a:moveTo>
                  <a:cubicBezTo>
                    <a:pt x="26" y="5"/>
                    <a:pt x="29" y="7"/>
                    <a:pt x="32" y="10"/>
                  </a:cubicBezTo>
                  <a:cubicBezTo>
                    <a:pt x="33" y="11"/>
                    <a:pt x="35" y="11"/>
                    <a:pt x="36" y="10"/>
                  </a:cubicBezTo>
                  <a:cubicBezTo>
                    <a:pt x="39" y="7"/>
                    <a:pt x="43" y="5"/>
                    <a:pt x="48" y="5"/>
                  </a:cubicBezTo>
                  <a:cubicBezTo>
                    <a:pt x="56" y="5"/>
                    <a:pt x="63" y="12"/>
                    <a:pt x="63" y="21"/>
                  </a:cubicBezTo>
                  <a:cubicBezTo>
                    <a:pt x="63" y="25"/>
                    <a:pt x="62" y="29"/>
                    <a:pt x="59" y="31"/>
                  </a:cubicBezTo>
                  <a:cubicBezTo>
                    <a:pt x="58" y="32"/>
                    <a:pt x="45" y="46"/>
                    <a:pt x="34" y="55"/>
                  </a:cubicBezTo>
                  <a:cubicBezTo>
                    <a:pt x="24" y="46"/>
                    <a:pt x="11" y="32"/>
                    <a:pt x="10" y="31"/>
                  </a:cubicBezTo>
                  <a:cubicBezTo>
                    <a:pt x="7" y="29"/>
                    <a:pt x="6" y="25"/>
                    <a:pt x="6" y="21"/>
                  </a:cubicBezTo>
                  <a:cubicBezTo>
                    <a:pt x="6" y="12"/>
                    <a:pt x="13" y="5"/>
                    <a:pt x="2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 name="Freeform 27">
              <a:extLst>
                <a:ext uri="{FF2B5EF4-FFF2-40B4-BE49-F238E27FC236}">
                  <a16:creationId xmlns:a16="http://schemas.microsoft.com/office/drawing/2014/main" id="{4F4D3521-EFA3-DB44-936B-5476DD4EFE6D}"/>
                </a:ext>
              </a:extLst>
            </p:cNvPr>
            <p:cNvSpPr>
              <a:spLocks/>
            </p:cNvSpPr>
            <p:nvPr/>
          </p:nvSpPr>
          <p:spPr bwMode="auto">
            <a:xfrm>
              <a:off x="8878888" y="3506788"/>
              <a:ext cx="458788" cy="107950"/>
            </a:xfrm>
            <a:custGeom>
              <a:avLst/>
              <a:gdLst>
                <a:gd name="T0" fmla="*/ 35 w 94"/>
                <a:gd name="T1" fmla="*/ 5 h 22"/>
                <a:gd name="T2" fmla="*/ 59 w 94"/>
                <a:gd name="T3" fmla="*/ 5 h 22"/>
                <a:gd name="T4" fmla="*/ 83 w 94"/>
                <a:gd name="T5" fmla="*/ 5 h 22"/>
                <a:gd name="T6" fmla="*/ 89 w 94"/>
                <a:gd name="T7" fmla="*/ 11 h 22"/>
                <a:gd name="T8" fmla="*/ 83 w 94"/>
                <a:gd name="T9" fmla="*/ 17 h 22"/>
                <a:gd name="T10" fmla="*/ 58 w 94"/>
                <a:gd name="T11" fmla="*/ 17 h 22"/>
                <a:gd name="T12" fmla="*/ 55 w 94"/>
                <a:gd name="T13" fmla="*/ 19 h 22"/>
                <a:gd name="T14" fmla="*/ 58 w 94"/>
                <a:gd name="T15" fmla="*/ 22 h 22"/>
                <a:gd name="T16" fmla="*/ 83 w 94"/>
                <a:gd name="T17" fmla="*/ 22 h 22"/>
                <a:gd name="T18" fmla="*/ 94 w 94"/>
                <a:gd name="T19" fmla="*/ 11 h 22"/>
                <a:gd name="T20" fmla="*/ 83 w 94"/>
                <a:gd name="T21" fmla="*/ 0 h 22"/>
                <a:gd name="T22" fmla="*/ 59 w 94"/>
                <a:gd name="T23" fmla="*/ 0 h 22"/>
                <a:gd name="T24" fmla="*/ 35 w 94"/>
                <a:gd name="T25" fmla="*/ 0 h 22"/>
                <a:gd name="T26" fmla="*/ 26 w 94"/>
                <a:gd name="T27" fmla="*/ 1 h 22"/>
                <a:gd name="T28" fmla="*/ 3 w 94"/>
                <a:gd name="T29" fmla="*/ 8 h 22"/>
                <a:gd name="T30" fmla="*/ 1 w 94"/>
                <a:gd name="T31" fmla="*/ 11 h 22"/>
                <a:gd name="T32" fmla="*/ 4 w 94"/>
                <a:gd name="T33" fmla="*/ 13 h 22"/>
                <a:gd name="T34" fmla="*/ 27 w 94"/>
                <a:gd name="T35" fmla="*/ 7 h 22"/>
                <a:gd name="T36" fmla="*/ 35 w 94"/>
                <a:gd name="T37"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4" h="22">
                  <a:moveTo>
                    <a:pt x="35" y="5"/>
                  </a:moveTo>
                  <a:cubicBezTo>
                    <a:pt x="41" y="5"/>
                    <a:pt x="52" y="5"/>
                    <a:pt x="59" y="5"/>
                  </a:cubicBezTo>
                  <a:cubicBezTo>
                    <a:pt x="83" y="5"/>
                    <a:pt x="83" y="5"/>
                    <a:pt x="83" y="5"/>
                  </a:cubicBezTo>
                  <a:cubicBezTo>
                    <a:pt x="86" y="5"/>
                    <a:pt x="89" y="8"/>
                    <a:pt x="89" y="11"/>
                  </a:cubicBezTo>
                  <a:cubicBezTo>
                    <a:pt x="89" y="14"/>
                    <a:pt x="86" y="17"/>
                    <a:pt x="83" y="17"/>
                  </a:cubicBezTo>
                  <a:cubicBezTo>
                    <a:pt x="58" y="17"/>
                    <a:pt x="58" y="17"/>
                    <a:pt x="58" y="17"/>
                  </a:cubicBezTo>
                  <a:cubicBezTo>
                    <a:pt x="56" y="17"/>
                    <a:pt x="55" y="18"/>
                    <a:pt x="55" y="19"/>
                  </a:cubicBezTo>
                  <a:cubicBezTo>
                    <a:pt x="55" y="21"/>
                    <a:pt x="56" y="22"/>
                    <a:pt x="58" y="22"/>
                  </a:cubicBezTo>
                  <a:cubicBezTo>
                    <a:pt x="83" y="22"/>
                    <a:pt x="83" y="22"/>
                    <a:pt x="83" y="22"/>
                  </a:cubicBezTo>
                  <a:cubicBezTo>
                    <a:pt x="89" y="22"/>
                    <a:pt x="94" y="17"/>
                    <a:pt x="94" y="11"/>
                  </a:cubicBezTo>
                  <a:cubicBezTo>
                    <a:pt x="94" y="5"/>
                    <a:pt x="89" y="0"/>
                    <a:pt x="83" y="0"/>
                  </a:cubicBezTo>
                  <a:cubicBezTo>
                    <a:pt x="59" y="0"/>
                    <a:pt x="59" y="0"/>
                    <a:pt x="59" y="0"/>
                  </a:cubicBezTo>
                  <a:cubicBezTo>
                    <a:pt x="52" y="0"/>
                    <a:pt x="41" y="0"/>
                    <a:pt x="35" y="0"/>
                  </a:cubicBezTo>
                  <a:cubicBezTo>
                    <a:pt x="32" y="0"/>
                    <a:pt x="29" y="1"/>
                    <a:pt x="26" y="1"/>
                  </a:cubicBezTo>
                  <a:cubicBezTo>
                    <a:pt x="3" y="8"/>
                    <a:pt x="3" y="8"/>
                    <a:pt x="3" y="8"/>
                  </a:cubicBezTo>
                  <a:cubicBezTo>
                    <a:pt x="1" y="9"/>
                    <a:pt x="0" y="10"/>
                    <a:pt x="1" y="11"/>
                  </a:cubicBezTo>
                  <a:cubicBezTo>
                    <a:pt x="1" y="13"/>
                    <a:pt x="3" y="14"/>
                    <a:pt x="4" y="13"/>
                  </a:cubicBezTo>
                  <a:cubicBezTo>
                    <a:pt x="27" y="7"/>
                    <a:pt x="27" y="7"/>
                    <a:pt x="27" y="7"/>
                  </a:cubicBezTo>
                  <a:cubicBezTo>
                    <a:pt x="30" y="6"/>
                    <a:pt x="32" y="5"/>
                    <a:pt x="3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7" name="Freeform 28">
              <a:extLst>
                <a:ext uri="{FF2B5EF4-FFF2-40B4-BE49-F238E27FC236}">
                  <a16:creationId xmlns:a16="http://schemas.microsoft.com/office/drawing/2014/main" id="{E614133D-858B-654E-AA24-1AB3C38C60B2}"/>
                </a:ext>
              </a:extLst>
            </p:cNvPr>
            <p:cNvSpPr>
              <a:spLocks/>
            </p:cNvSpPr>
            <p:nvPr/>
          </p:nvSpPr>
          <p:spPr bwMode="auto">
            <a:xfrm>
              <a:off x="8899525" y="3452813"/>
              <a:ext cx="677863" cy="260350"/>
            </a:xfrm>
            <a:custGeom>
              <a:avLst/>
              <a:gdLst>
                <a:gd name="T0" fmla="*/ 137 w 139"/>
                <a:gd name="T1" fmla="*/ 7 h 53"/>
                <a:gd name="T2" fmla="*/ 120 w 139"/>
                <a:gd name="T3" fmla="*/ 4 h 53"/>
                <a:gd name="T4" fmla="*/ 98 w 139"/>
                <a:gd name="T5" fmla="*/ 18 h 53"/>
                <a:gd name="T6" fmla="*/ 95 w 139"/>
                <a:gd name="T7" fmla="*/ 20 h 53"/>
                <a:gd name="T8" fmla="*/ 93 w 139"/>
                <a:gd name="T9" fmla="*/ 24 h 53"/>
                <a:gd name="T10" fmla="*/ 97 w 139"/>
                <a:gd name="T11" fmla="*/ 25 h 53"/>
                <a:gd name="T12" fmla="*/ 101 w 139"/>
                <a:gd name="T13" fmla="*/ 23 h 53"/>
                <a:gd name="T14" fmla="*/ 123 w 139"/>
                <a:gd name="T15" fmla="*/ 8 h 53"/>
                <a:gd name="T16" fmla="*/ 132 w 139"/>
                <a:gd name="T17" fmla="*/ 10 h 53"/>
                <a:gd name="T18" fmla="*/ 133 w 139"/>
                <a:gd name="T19" fmla="*/ 15 h 53"/>
                <a:gd name="T20" fmla="*/ 130 w 139"/>
                <a:gd name="T21" fmla="*/ 20 h 53"/>
                <a:gd name="T22" fmla="*/ 130 w 139"/>
                <a:gd name="T23" fmla="*/ 20 h 53"/>
                <a:gd name="T24" fmla="*/ 112 w 139"/>
                <a:gd name="T25" fmla="*/ 33 h 53"/>
                <a:gd name="T26" fmla="*/ 77 w 139"/>
                <a:gd name="T27" fmla="*/ 48 h 53"/>
                <a:gd name="T28" fmla="*/ 45 w 139"/>
                <a:gd name="T29" fmla="*/ 48 h 53"/>
                <a:gd name="T30" fmla="*/ 23 w 139"/>
                <a:gd name="T31" fmla="*/ 43 h 53"/>
                <a:gd name="T32" fmla="*/ 17 w 139"/>
                <a:gd name="T33" fmla="*/ 39 h 53"/>
                <a:gd name="T34" fmla="*/ 15 w 139"/>
                <a:gd name="T35" fmla="*/ 39 h 53"/>
                <a:gd name="T36" fmla="*/ 3 w 139"/>
                <a:gd name="T37" fmla="*/ 42 h 53"/>
                <a:gd name="T38" fmla="*/ 1 w 139"/>
                <a:gd name="T39" fmla="*/ 45 h 53"/>
                <a:gd name="T40" fmla="*/ 4 w 139"/>
                <a:gd name="T41" fmla="*/ 47 h 53"/>
                <a:gd name="T42" fmla="*/ 15 w 139"/>
                <a:gd name="T43" fmla="*/ 45 h 53"/>
                <a:gd name="T44" fmla="*/ 20 w 139"/>
                <a:gd name="T45" fmla="*/ 48 h 53"/>
                <a:gd name="T46" fmla="*/ 21 w 139"/>
                <a:gd name="T47" fmla="*/ 48 h 53"/>
                <a:gd name="T48" fmla="*/ 45 w 139"/>
                <a:gd name="T49" fmla="*/ 53 h 53"/>
                <a:gd name="T50" fmla="*/ 77 w 139"/>
                <a:gd name="T51" fmla="*/ 53 h 53"/>
                <a:gd name="T52" fmla="*/ 115 w 139"/>
                <a:gd name="T53" fmla="*/ 37 h 53"/>
                <a:gd name="T54" fmla="*/ 133 w 139"/>
                <a:gd name="T55" fmla="*/ 24 h 53"/>
                <a:gd name="T56" fmla="*/ 139 w 139"/>
                <a:gd name="T57" fmla="*/ 16 h 53"/>
                <a:gd name="T58" fmla="*/ 137 w 139"/>
                <a:gd name="T59"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9" h="53">
                  <a:moveTo>
                    <a:pt x="137" y="7"/>
                  </a:moveTo>
                  <a:cubicBezTo>
                    <a:pt x="133" y="2"/>
                    <a:pt x="126" y="0"/>
                    <a:pt x="120" y="4"/>
                  </a:cubicBezTo>
                  <a:cubicBezTo>
                    <a:pt x="98" y="18"/>
                    <a:pt x="98" y="18"/>
                    <a:pt x="98" y="18"/>
                  </a:cubicBezTo>
                  <a:cubicBezTo>
                    <a:pt x="97" y="19"/>
                    <a:pt x="96" y="20"/>
                    <a:pt x="95" y="20"/>
                  </a:cubicBezTo>
                  <a:cubicBezTo>
                    <a:pt x="93" y="21"/>
                    <a:pt x="93" y="23"/>
                    <a:pt x="93" y="24"/>
                  </a:cubicBezTo>
                  <a:cubicBezTo>
                    <a:pt x="94" y="25"/>
                    <a:pt x="96" y="26"/>
                    <a:pt x="97" y="25"/>
                  </a:cubicBezTo>
                  <a:cubicBezTo>
                    <a:pt x="98" y="25"/>
                    <a:pt x="99" y="24"/>
                    <a:pt x="101" y="23"/>
                  </a:cubicBezTo>
                  <a:cubicBezTo>
                    <a:pt x="123" y="8"/>
                    <a:pt x="123" y="8"/>
                    <a:pt x="123" y="8"/>
                  </a:cubicBezTo>
                  <a:cubicBezTo>
                    <a:pt x="126" y="7"/>
                    <a:pt x="130" y="7"/>
                    <a:pt x="132" y="10"/>
                  </a:cubicBezTo>
                  <a:cubicBezTo>
                    <a:pt x="133" y="12"/>
                    <a:pt x="134" y="14"/>
                    <a:pt x="133" y="15"/>
                  </a:cubicBezTo>
                  <a:cubicBezTo>
                    <a:pt x="133" y="17"/>
                    <a:pt x="132" y="19"/>
                    <a:pt x="130" y="20"/>
                  </a:cubicBezTo>
                  <a:cubicBezTo>
                    <a:pt x="130" y="20"/>
                    <a:pt x="130" y="20"/>
                    <a:pt x="130" y="20"/>
                  </a:cubicBezTo>
                  <a:cubicBezTo>
                    <a:pt x="112" y="33"/>
                    <a:pt x="112" y="33"/>
                    <a:pt x="112" y="33"/>
                  </a:cubicBezTo>
                  <a:cubicBezTo>
                    <a:pt x="101" y="40"/>
                    <a:pt x="89" y="48"/>
                    <a:pt x="77" y="48"/>
                  </a:cubicBezTo>
                  <a:cubicBezTo>
                    <a:pt x="45" y="48"/>
                    <a:pt x="45" y="48"/>
                    <a:pt x="45" y="48"/>
                  </a:cubicBezTo>
                  <a:cubicBezTo>
                    <a:pt x="38" y="48"/>
                    <a:pt x="31" y="47"/>
                    <a:pt x="23" y="43"/>
                  </a:cubicBezTo>
                  <a:cubicBezTo>
                    <a:pt x="17" y="39"/>
                    <a:pt x="17" y="39"/>
                    <a:pt x="17" y="39"/>
                  </a:cubicBezTo>
                  <a:cubicBezTo>
                    <a:pt x="16" y="39"/>
                    <a:pt x="16" y="39"/>
                    <a:pt x="15" y="39"/>
                  </a:cubicBezTo>
                  <a:cubicBezTo>
                    <a:pt x="3" y="42"/>
                    <a:pt x="3" y="42"/>
                    <a:pt x="3" y="42"/>
                  </a:cubicBezTo>
                  <a:cubicBezTo>
                    <a:pt x="1" y="42"/>
                    <a:pt x="0" y="43"/>
                    <a:pt x="1" y="45"/>
                  </a:cubicBezTo>
                  <a:cubicBezTo>
                    <a:pt x="1" y="46"/>
                    <a:pt x="2" y="47"/>
                    <a:pt x="4" y="47"/>
                  </a:cubicBezTo>
                  <a:cubicBezTo>
                    <a:pt x="15" y="45"/>
                    <a:pt x="15" y="45"/>
                    <a:pt x="15" y="45"/>
                  </a:cubicBezTo>
                  <a:cubicBezTo>
                    <a:pt x="20" y="48"/>
                    <a:pt x="20" y="48"/>
                    <a:pt x="20" y="48"/>
                  </a:cubicBezTo>
                  <a:cubicBezTo>
                    <a:pt x="21" y="48"/>
                    <a:pt x="21" y="48"/>
                    <a:pt x="21" y="48"/>
                  </a:cubicBezTo>
                  <a:cubicBezTo>
                    <a:pt x="29" y="52"/>
                    <a:pt x="37" y="53"/>
                    <a:pt x="45" y="53"/>
                  </a:cubicBezTo>
                  <a:cubicBezTo>
                    <a:pt x="77" y="53"/>
                    <a:pt x="77" y="53"/>
                    <a:pt x="77" y="53"/>
                  </a:cubicBezTo>
                  <a:cubicBezTo>
                    <a:pt x="91" y="53"/>
                    <a:pt x="104" y="45"/>
                    <a:pt x="115" y="37"/>
                  </a:cubicBezTo>
                  <a:cubicBezTo>
                    <a:pt x="133" y="24"/>
                    <a:pt x="133" y="24"/>
                    <a:pt x="133" y="24"/>
                  </a:cubicBezTo>
                  <a:cubicBezTo>
                    <a:pt x="136" y="22"/>
                    <a:pt x="138" y="20"/>
                    <a:pt x="139" y="16"/>
                  </a:cubicBezTo>
                  <a:cubicBezTo>
                    <a:pt x="139" y="13"/>
                    <a:pt x="139" y="10"/>
                    <a:pt x="13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9" name="Freeform 29">
              <a:extLst>
                <a:ext uri="{FF2B5EF4-FFF2-40B4-BE49-F238E27FC236}">
                  <a16:creationId xmlns:a16="http://schemas.microsoft.com/office/drawing/2014/main" id="{5A0987E3-A2D4-5944-AB5D-D7770132089E}"/>
                </a:ext>
              </a:extLst>
            </p:cNvPr>
            <p:cNvSpPr>
              <a:spLocks noEditPoints="1"/>
            </p:cNvSpPr>
            <p:nvPr/>
          </p:nvSpPr>
          <p:spPr bwMode="auto">
            <a:xfrm>
              <a:off x="8737600" y="2947988"/>
              <a:ext cx="962025" cy="962025"/>
            </a:xfrm>
            <a:custGeom>
              <a:avLst/>
              <a:gdLst>
                <a:gd name="T0" fmla="*/ 98 w 197"/>
                <a:gd name="T1" fmla="*/ 0 h 196"/>
                <a:gd name="T2" fmla="*/ 0 w 197"/>
                <a:gd name="T3" fmla="*/ 98 h 196"/>
                <a:gd name="T4" fmla="*/ 98 w 197"/>
                <a:gd name="T5" fmla="*/ 196 h 196"/>
                <a:gd name="T6" fmla="*/ 197 w 197"/>
                <a:gd name="T7" fmla="*/ 98 h 196"/>
                <a:gd name="T8" fmla="*/ 98 w 197"/>
                <a:gd name="T9" fmla="*/ 0 h 196"/>
                <a:gd name="T10" fmla="*/ 98 w 197"/>
                <a:gd name="T11" fmla="*/ 191 h 196"/>
                <a:gd name="T12" fmla="*/ 6 w 197"/>
                <a:gd name="T13" fmla="*/ 98 h 196"/>
                <a:gd name="T14" fmla="*/ 98 w 197"/>
                <a:gd name="T15" fmla="*/ 5 h 196"/>
                <a:gd name="T16" fmla="*/ 191 w 197"/>
                <a:gd name="T17" fmla="*/ 98 h 196"/>
                <a:gd name="T18" fmla="*/ 98 w 197"/>
                <a:gd name="T19" fmla="*/ 19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96">
                  <a:moveTo>
                    <a:pt x="98" y="0"/>
                  </a:moveTo>
                  <a:cubicBezTo>
                    <a:pt x="44" y="0"/>
                    <a:pt x="0" y="43"/>
                    <a:pt x="0" y="98"/>
                  </a:cubicBezTo>
                  <a:cubicBezTo>
                    <a:pt x="0" y="152"/>
                    <a:pt x="44" y="196"/>
                    <a:pt x="98" y="196"/>
                  </a:cubicBezTo>
                  <a:cubicBezTo>
                    <a:pt x="153" y="196"/>
                    <a:pt x="197" y="152"/>
                    <a:pt x="197" y="98"/>
                  </a:cubicBezTo>
                  <a:cubicBezTo>
                    <a:pt x="197" y="43"/>
                    <a:pt x="153" y="0"/>
                    <a:pt x="98" y="0"/>
                  </a:cubicBezTo>
                  <a:close/>
                  <a:moveTo>
                    <a:pt x="98" y="191"/>
                  </a:moveTo>
                  <a:cubicBezTo>
                    <a:pt x="47" y="191"/>
                    <a:pt x="6" y="149"/>
                    <a:pt x="6" y="98"/>
                  </a:cubicBezTo>
                  <a:cubicBezTo>
                    <a:pt x="6" y="47"/>
                    <a:pt x="47" y="5"/>
                    <a:pt x="98" y="5"/>
                  </a:cubicBezTo>
                  <a:cubicBezTo>
                    <a:pt x="150" y="5"/>
                    <a:pt x="191" y="47"/>
                    <a:pt x="191" y="98"/>
                  </a:cubicBezTo>
                  <a:cubicBezTo>
                    <a:pt x="191" y="149"/>
                    <a:pt x="150" y="191"/>
                    <a:pt x="98" y="1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22" name="Title 1">
            <a:extLst>
              <a:ext uri="{FF2B5EF4-FFF2-40B4-BE49-F238E27FC236}">
                <a16:creationId xmlns:a16="http://schemas.microsoft.com/office/drawing/2014/main" id="{20BF2DC0-A4F7-A64B-8059-0C9E53223EE5}"/>
              </a:ext>
            </a:extLst>
          </p:cNvPr>
          <p:cNvSpPr txBox="1">
            <a:spLocks/>
          </p:cNvSpPr>
          <p:nvPr userDrawn="1"/>
        </p:nvSpPr>
        <p:spPr>
          <a:xfrm>
            <a:off x="4833422" y="265920"/>
            <a:ext cx="3779677" cy="7717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300" b="1" dirty="0">
                <a:solidFill>
                  <a:srgbClr val="009BDF"/>
                </a:solidFill>
                <a:latin typeface="Arial" panose="020B0604020202020204" pitchFamily="34" charset="0"/>
                <a:cs typeface="Arial" panose="020B0604020202020204" pitchFamily="34" charset="0"/>
              </a:rPr>
              <a:t>IT’S A WHOLE </a:t>
            </a:r>
            <a:br>
              <a:rPr lang="en-US" sz="2300" b="1" dirty="0">
                <a:solidFill>
                  <a:srgbClr val="009BDF"/>
                </a:solidFill>
                <a:latin typeface="Arial" panose="020B0604020202020204" pitchFamily="34" charset="0"/>
                <a:cs typeface="Arial" panose="020B0604020202020204" pitchFamily="34" charset="0"/>
              </a:rPr>
            </a:br>
            <a:r>
              <a:rPr lang="en-US" sz="2300" b="1" dirty="0">
                <a:solidFill>
                  <a:srgbClr val="009BDF"/>
                </a:solidFill>
                <a:latin typeface="Arial" panose="020B0604020202020204" pitchFamily="34" charset="0"/>
                <a:cs typeface="Arial" panose="020B0604020202020204" pitchFamily="34" charset="0"/>
              </a:rPr>
              <a:t>NEW LIFE</a:t>
            </a:r>
          </a:p>
        </p:txBody>
      </p:sp>
      <p:sp>
        <p:nvSpPr>
          <p:cNvPr id="3" name="TextBox 2">
            <a:extLst>
              <a:ext uri="{FF2B5EF4-FFF2-40B4-BE49-F238E27FC236}">
                <a16:creationId xmlns:a16="http://schemas.microsoft.com/office/drawing/2014/main" id="{BB6F051D-995F-6948-9A0A-0747DBDD4710}"/>
              </a:ext>
            </a:extLst>
          </p:cNvPr>
          <p:cNvSpPr txBox="1"/>
          <p:nvPr userDrawn="1"/>
        </p:nvSpPr>
        <p:spPr>
          <a:xfrm>
            <a:off x="4846122" y="1237917"/>
            <a:ext cx="3600450" cy="3105081"/>
          </a:xfrm>
          <a:prstGeom prst="rect">
            <a:avLst/>
          </a:prstGeom>
          <a:noFill/>
        </p:spPr>
        <p:txBody>
          <a:bodyPr wrap="square" rtlCol="0">
            <a:noAutofit/>
          </a:bodyPr>
          <a:lstStyle/>
          <a:p>
            <a:pPr>
              <a:lnSpc>
                <a:spcPct val="150000"/>
              </a:lnSpc>
            </a:pPr>
            <a:r>
              <a:rPr lang="en-US" sz="1200" b="1" dirty="0">
                <a:solidFill>
                  <a:srgbClr val="54575A"/>
                </a:solidFill>
                <a:latin typeface="Arial" panose="020B0604020202020204" pitchFamily="34" charset="0"/>
                <a:cs typeface="Arial" panose="020B0604020202020204" pitchFamily="34" charset="0"/>
              </a:rPr>
              <a:t>Beginning the journey </a:t>
            </a:r>
            <a:r>
              <a:rPr lang="en-US" sz="1200" dirty="0">
                <a:solidFill>
                  <a:srgbClr val="54575A"/>
                </a:solidFill>
                <a:latin typeface="Arial" panose="020B0604020202020204" pitchFamily="34" charset="0"/>
                <a:cs typeface="Arial" panose="020B0604020202020204" pitchFamily="34" charset="0"/>
              </a:rPr>
              <a:t>of starting </a:t>
            </a:r>
            <a:br>
              <a:rPr lang="en-US" sz="1200" dirty="0">
                <a:solidFill>
                  <a:srgbClr val="54575A"/>
                </a:solidFill>
                <a:latin typeface="Arial" panose="020B0604020202020204" pitchFamily="34" charset="0"/>
                <a:cs typeface="Arial" panose="020B0604020202020204" pitchFamily="34" charset="0"/>
              </a:rPr>
            </a:br>
            <a:r>
              <a:rPr lang="en-US" sz="1200" dirty="0">
                <a:solidFill>
                  <a:srgbClr val="54575A"/>
                </a:solidFill>
                <a:latin typeface="Arial" panose="020B0604020202020204" pitchFamily="34" charset="0"/>
                <a:cs typeface="Arial" panose="020B0604020202020204" pitchFamily="34" charset="0"/>
              </a:rPr>
              <a:t>a family is truly one of the most momentous </a:t>
            </a:r>
            <a:br>
              <a:rPr lang="en-US" sz="1200" dirty="0">
                <a:solidFill>
                  <a:srgbClr val="54575A"/>
                </a:solidFill>
                <a:latin typeface="Arial" panose="020B0604020202020204" pitchFamily="34" charset="0"/>
                <a:cs typeface="Arial" panose="020B0604020202020204" pitchFamily="34" charset="0"/>
              </a:rPr>
            </a:br>
            <a:r>
              <a:rPr lang="en-US" sz="1200" dirty="0">
                <a:solidFill>
                  <a:srgbClr val="54575A"/>
                </a:solidFill>
                <a:latin typeface="Arial" panose="020B0604020202020204" pitchFamily="34" charset="0"/>
                <a:cs typeface="Arial" panose="020B0604020202020204" pitchFamily="34" charset="0"/>
              </a:rPr>
              <a:t>and thrilling adventures of your life. But mixed </a:t>
            </a:r>
            <a:br>
              <a:rPr lang="en-US" sz="1200" dirty="0">
                <a:solidFill>
                  <a:srgbClr val="54575A"/>
                </a:solidFill>
                <a:latin typeface="Arial" panose="020B0604020202020204" pitchFamily="34" charset="0"/>
                <a:cs typeface="Arial" panose="020B0604020202020204" pitchFamily="34" charset="0"/>
              </a:rPr>
            </a:br>
            <a:r>
              <a:rPr lang="en-US" sz="1200" dirty="0">
                <a:solidFill>
                  <a:srgbClr val="54575A"/>
                </a:solidFill>
                <a:latin typeface="Arial" panose="020B0604020202020204" pitchFamily="34" charset="0"/>
                <a:cs typeface="Arial" panose="020B0604020202020204" pitchFamily="34" charset="0"/>
              </a:rPr>
              <a:t>in with the excitement and anticipation, </a:t>
            </a:r>
            <a:br>
              <a:rPr lang="en-US" sz="1200" dirty="0">
                <a:solidFill>
                  <a:srgbClr val="54575A"/>
                </a:solidFill>
                <a:latin typeface="Arial" panose="020B0604020202020204" pitchFamily="34" charset="0"/>
                <a:cs typeface="Arial" panose="020B0604020202020204" pitchFamily="34" charset="0"/>
              </a:rPr>
            </a:br>
            <a:r>
              <a:rPr lang="en-US" sz="1200" dirty="0">
                <a:solidFill>
                  <a:srgbClr val="54575A"/>
                </a:solidFill>
                <a:latin typeface="Arial" panose="020B0604020202020204" pitchFamily="34" charset="0"/>
                <a:cs typeface="Arial" panose="020B0604020202020204" pitchFamily="34" charset="0"/>
              </a:rPr>
              <a:t>there are also looming questions and </a:t>
            </a:r>
            <a:br>
              <a:rPr lang="en-US" sz="1200" dirty="0">
                <a:solidFill>
                  <a:srgbClr val="54575A"/>
                </a:solidFill>
                <a:latin typeface="Arial" panose="020B0604020202020204" pitchFamily="34" charset="0"/>
                <a:cs typeface="Arial" panose="020B0604020202020204" pitchFamily="34" charset="0"/>
              </a:rPr>
            </a:br>
            <a:r>
              <a:rPr lang="en-US" sz="1200" dirty="0">
                <a:solidFill>
                  <a:srgbClr val="54575A"/>
                </a:solidFill>
                <a:latin typeface="Arial" panose="020B0604020202020204" pitchFamily="34" charset="0"/>
                <a:cs typeface="Arial" panose="020B0604020202020204" pitchFamily="34" charset="0"/>
              </a:rPr>
              <a:t>many unknowns. </a:t>
            </a:r>
          </a:p>
          <a:p>
            <a:pPr>
              <a:lnSpc>
                <a:spcPct val="150000"/>
              </a:lnSpc>
            </a:pPr>
            <a:endParaRPr lang="en-US" sz="1200" dirty="0">
              <a:solidFill>
                <a:srgbClr val="54575A"/>
              </a:solidFill>
              <a:latin typeface="Arial" panose="020B0604020202020204" pitchFamily="34" charset="0"/>
              <a:cs typeface="Arial" panose="020B0604020202020204" pitchFamily="34" charset="0"/>
            </a:endParaRPr>
          </a:p>
          <a:p>
            <a:pPr>
              <a:lnSpc>
                <a:spcPct val="150000"/>
              </a:lnSpc>
            </a:pPr>
            <a:r>
              <a:rPr lang="en-US" sz="1200" dirty="0">
                <a:solidFill>
                  <a:srgbClr val="54575A"/>
                </a:solidFill>
                <a:latin typeface="Arial" panose="020B0604020202020204" pitchFamily="34" charset="0"/>
                <a:cs typeface="Arial" panose="020B0604020202020204" pitchFamily="34" charset="0"/>
              </a:rPr>
              <a:t>We assure you that we’re with you every </a:t>
            </a:r>
            <a:br>
              <a:rPr lang="en-US" sz="1200" dirty="0">
                <a:solidFill>
                  <a:srgbClr val="54575A"/>
                </a:solidFill>
                <a:latin typeface="Arial" panose="020B0604020202020204" pitchFamily="34" charset="0"/>
                <a:cs typeface="Arial" panose="020B0604020202020204" pitchFamily="34" charset="0"/>
              </a:rPr>
            </a:br>
            <a:r>
              <a:rPr lang="en-US" sz="1200" dirty="0">
                <a:solidFill>
                  <a:srgbClr val="54575A"/>
                </a:solidFill>
                <a:latin typeface="Arial" panose="020B0604020202020204" pitchFamily="34" charset="0"/>
                <a:cs typeface="Arial" panose="020B0604020202020204" pitchFamily="34" charset="0"/>
              </a:rPr>
              <a:t>step of the way with benefits, programs and additional resources designed to make welcoming </a:t>
            </a:r>
            <a:br>
              <a:rPr lang="en-US" sz="1200" dirty="0">
                <a:solidFill>
                  <a:srgbClr val="54575A"/>
                </a:solidFill>
                <a:latin typeface="Arial" panose="020B0604020202020204" pitchFamily="34" charset="0"/>
                <a:cs typeface="Arial" panose="020B0604020202020204" pitchFamily="34" charset="0"/>
              </a:rPr>
            </a:br>
            <a:r>
              <a:rPr lang="en-US" sz="1200" dirty="0">
                <a:solidFill>
                  <a:srgbClr val="54575A"/>
                </a:solidFill>
                <a:latin typeface="Arial" panose="020B0604020202020204" pitchFamily="34" charset="0"/>
                <a:cs typeface="Arial" panose="020B0604020202020204" pitchFamily="34" charset="0"/>
              </a:rPr>
              <a:t>a new child into your life just a little easier. </a:t>
            </a:r>
            <a:br>
              <a:rPr lang="en-US" sz="1200" dirty="0">
                <a:solidFill>
                  <a:srgbClr val="54575A"/>
                </a:solidFill>
                <a:latin typeface="Arial" panose="020B0604020202020204" pitchFamily="34" charset="0"/>
                <a:cs typeface="Arial" panose="020B0604020202020204" pitchFamily="34" charset="0"/>
              </a:rPr>
            </a:br>
            <a:r>
              <a:rPr lang="en-US" sz="1200" dirty="0">
                <a:solidFill>
                  <a:srgbClr val="54575A"/>
                </a:solidFill>
                <a:latin typeface="Arial" panose="020B0604020202020204" pitchFamily="34" charset="0"/>
                <a:cs typeface="Arial" panose="020B0604020202020204" pitchFamily="34" charset="0"/>
              </a:rPr>
              <a:t>(Sorry, we can’t do much about the dirty diapers.)</a:t>
            </a:r>
          </a:p>
        </p:txBody>
      </p:sp>
    </p:spTree>
    <p:extLst>
      <p:ext uri="{BB962C8B-B14F-4D97-AF65-F5344CB8AC3E}">
        <p14:creationId xmlns:p14="http://schemas.microsoft.com/office/powerpoint/2010/main" val="4089755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w/ Side Ba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45000" y="322356"/>
            <a:ext cx="4257003" cy="771751"/>
          </a:xfrm>
        </p:spPr>
        <p:txBody>
          <a:bodyPr anchor="b">
            <a:noAutofit/>
          </a:bodyPr>
          <a:lstStyle>
            <a:lvl1pPr algn="l">
              <a:lnSpc>
                <a:spcPct val="80000"/>
              </a:lnSpc>
              <a:defRPr sz="2300" b="1">
                <a:solidFill>
                  <a:srgbClr val="009BDF"/>
                </a:solidFill>
                <a:latin typeface="Arial" panose="020B0604020202020204" pitchFamily="34" charset="0"/>
                <a:cs typeface="Arial" panose="020B0604020202020204" pitchFamily="34" charset="0"/>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445000" y="1378421"/>
            <a:ext cx="4257003" cy="621875"/>
          </a:xfrm>
        </p:spPr>
        <p:txBody>
          <a:bodyPr>
            <a:noAutofit/>
          </a:bodyPr>
          <a:lstStyle>
            <a:lvl1pPr marL="0" indent="0" algn="l">
              <a:buNone/>
              <a:defRPr sz="16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a:xfrm>
            <a:off x="342900" y="6356351"/>
            <a:ext cx="7464383" cy="365125"/>
          </a:xfrm>
        </p:spPr>
        <p:txBody>
          <a:bodyPr/>
          <a:lstStyle>
            <a:lvl1pPr algn="l">
              <a:defRPr/>
            </a:lvl1pPr>
          </a:lstStyle>
          <a:p>
            <a:r>
              <a:rPr lang="en-US" dirty="0"/>
              <a:t>LIFE EVENT GUIDE</a:t>
            </a:r>
          </a:p>
        </p:txBody>
      </p:sp>
      <p:sp>
        <p:nvSpPr>
          <p:cNvPr id="6" name="Slide Number Placeholder 5"/>
          <p:cNvSpPr>
            <a:spLocks noGrp="1"/>
          </p:cNvSpPr>
          <p:nvPr>
            <p:ph type="sldNum" sz="quarter" idx="12"/>
          </p:nvPr>
        </p:nvSpPr>
        <p:spPr>
          <a:xfrm>
            <a:off x="8093034" y="6356351"/>
            <a:ext cx="714002" cy="365125"/>
          </a:xfrm>
        </p:spPr>
        <p:txBody>
          <a:bodyPr/>
          <a:lstStyle>
            <a:lvl1pPr algn="r">
              <a:defRPr>
                <a:latin typeface="Arial" panose="020B0604020202020204" pitchFamily="34" charset="0"/>
                <a:cs typeface="Arial" panose="020B0604020202020204" pitchFamily="34" charset="0"/>
              </a:defRPr>
            </a:lvl1pPr>
          </a:lstStyle>
          <a:p>
            <a:fld id="{70A43262-A90E-F049-A1EB-E6535B5BE848}" type="slidenum">
              <a:rPr lang="en-US" smtClean="0"/>
              <a:pPr/>
              <a:t>‹#›</a:t>
            </a:fld>
            <a:endParaRPr lang="en-US" dirty="0"/>
          </a:p>
        </p:txBody>
      </p:sp>
      <p:sp>
        <p:nvSpPr>
          <p:cNvPr id="18" name="Rectangle 17">
            <a:extLst>
              <a:ext uri="{FF2B5EF4-FFF2-40B4-BE49-F238E27FC236}">
                <a16:creationId xmlns:a16="http://schemas.microsoft.com/office/drawing/2014/main" id="{ADE6813D-5626-2049-99BF-F7188FDD2151}"/>
              </a:ext>
            </a:extLst>
          </p:cNvPr>
          <p:cNvSpPr/>
          <p:nvPr userDrawn="1"/>
        </p:nvSpPr>
        <p:spPr>
          <a:xfrm>
            <a:off x="438150" y="393616"/>
            <a:ext cx="3641168" cy="3991148"/>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9F5E8A9B-DEE8-E641-8B01-CA4E9ADFB890}"/>
              </a:ext>
            </a:extLst>
          </p:cNvPr>
          <p:cNvCxnSpPr>
            <a:cxnSpLocks/>
          </p:cNvCxnSpPr>
          <p:nvPr userDrawn="1"/>
        </p:nvCxnSpPr>
        <p:spPr>
          <a:xfrm>
            <a:off x="4513241" y="1214610"/>
            <a:ext cx="4188762" cy="0"/>
          </a:xfrm>
          <a:prstGeom prst="line">
            <a:avLst/>
          </a:prstGeom>
          <a:ln w="12700">
            <a:solidFill>
              <a:srgbClr val="54575A"/>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D8A116FE-DEAC-C740-803A-D9EE603B3233}"/>
              </a:ext>
            </a:extLst>
          </p:cNvPr>
          <p:cNvSpPr/>
          <p:nvPr userDrawn="1"/>
        </p:nvSpPr>
        <p:spPr>
          <a:xfrm>
            <a:off x="438150" y="4463266"/>
            <a:ext cx="3641168" cy="1888322"/>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5CA5C87-ABB4-E540-BD2C-5796C6B0A62F}"/>
              </a:ext>
            </a:extLst>
          </p:cNvPr>
          <p:cNvSpPr/>
          <p:nvPr userDrawn="1"/>
        </p:nvSpPr>
        <p:spPr>
          <a:xfrm>
            <a:off x="438150" y="4554370"/>
            <a:ext cx="3641168" cy="1799599"/>
          </a:xfrm>
          <a:prstGeom prst="rect">
            <a:avLst/>
          </a:prstGeom>
          <a:solidFill>
            <a:srgbClr val="54575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6B83192-CB7C-6D40-907E-DE6F80A218A3}"/>
              </a:ext>
            </a:extLst>
          </p:cNvPr>
          <p:cNvSpPr/>
          <p:nvPr userDrawn="1"/>
        </p:nvSpPr>
        <p:spPr>
          <a:xfrm>
            <a:off x="438150" y="4384764"/>
            <a:ext cx="3641168" cy="299907"/>
          </a:xfrm>
          <a:prstGeom prst="rect">
            <a:avLst/>
          </a:prstGeom>
          <a:solidFill>
            <a:srgbClr val="009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30">
            <a:extLst>
              <a:ext uri="{FF2B5EF4-FFF2-40B4-BE49-F238E27FC236}">
                <a16:creationId xmlns:a16="http://schemas.microsoft.com/office/drawing/2014/main" id="{65EC926D-96A6-BE4F-A0C8-BA0F876D0E5C}"/>
              </a:ext>
            </a:extLst>
          </p:cNvPr>
          <p:cNvSpPr>
            <a:spLocks noGrp="1"/>
          </p:cNvSpPr>
          <p:nvPr>
            <p:ph type="body" sz="quarter" idx="13"/>
          </p:nvPr>
        </p:nvSpPr>
        <p:spPr>
          <a:xfrm>
            <a:off x="4445000" y="1611236"/>
            <a:ext cx="4257003" cy="3524381"/>
          </a:xfrm>
        </p:spPr>
        <p:txBody>
          <a:bodyPr>
            <a:noAutofit/>
          </a:bodyPr>
          <a:lstStyle>
            <a:lvl1pPr marL="0" indent="0">
              <a:lnSpc>
                <a:spcPct val="130000"/>
              </a:lnSpc>
              <a:buNone/>
              <a:defRPr sz="1200">
                <a:solidFill>
                  <a:schemeClr val="tx2"/>
                </a:solidFill>
                <a:latin typeface="Arial" panose="020B0604020202020204" pitchFamily="34" charset="0"/>
                <a:cs typeface="Arial" panose="020B0604020202020204" pitchFamily="34" charset="0"/>
              </a:defRPr>
            </a:lvl1pPr>
            <a:lvl2pPr marL="457200" indent="0">
              <a:buNone/>
              <a:defRPr sz="1200">
                <a:solidFill>
                  <a:schemeClr val="tx2"/>
                </a:solidFill>
                <a:latin typeface="Arial" panose="020B0604020202020204" pitchFamily="34" charset="0"/>
                <a:cs typeface="Arial" panose="020B0604020202020204" pitchFamily="34" charset="0"/>
              </a:defRPr>
            </a:lvl2pPr>
            <a:lvl3pPr marL="914400" indent="0">
              <a:buNone/>
              <a:defRPr sz="1200">
                <a:solidFill>
                  <a:schemeClr val="tx2"/>
                </a:solidFill>
                <a:latin typeface="Arial" panose="020B0604020202020204" pitchFamily="34" charset="0"/>
                <a:cs typeface="Arial" panose="020B0604020202020204" pitchFamily="34" charset="0"/>
              </a:defRPr>
            </a:lvl3pPr>
            <a:lvl4pPr marL="1371600" indent="0">
              <a:buNone/>
              <a:defRPr sz="1200">
                <a:solidFill>
                  <a:schemeClr val="tx2"/>
                </a:solidFill>
                <a:latin typeface="Arial" panose="020B0604020202020204" pitchFamily="34" charset="0"/>
                <a:cs typeface="Arial" panose="020B0604020202020204" pitchFamily="34" charset="0"/>
              </a:defRPr>
            </a:lvl4pPr>
            <a:lvl5pPr marL="1828800" indent="0">
              <a:buNone/>
              <a:defRPr sz="1200" b="1">
                <a:solidFill>
                  <a:srgbClr val="009BDF"/>
                </a:solidFill>
                <a:latin typeface="Arial" panose="020B0604020202020204" pitchFamily="34" charset="0"/>
                <a:cs typeface="Arial" panose="020B0604020202020204" pitchFamily="34" charset="0"/>
              </a:defRPr>
            </a:lvl5pPr>
          </a:lstStyle>
          <a:p>
            <a:pPr lvl="0"/>
            <a:r>
              <a:rPr lang="en-US" dirty="0"/>
              <a:t>Edit Master text styles</a:t>
            </a:r>
          </a:p>
        </p:txBody>
      </p:sp>
      <p:sp>
        <p:nvSpPr>
          <p:cNvPr id="8" name="Text Placeholder 7">
            <a:extLst>
              <a:ext uri="{FF2B5EF4-FFF2-40B4-BE49-F238E27FC236}">
                <a16:creationId xmlns:a16="http://schemas.microsoft.com/office/drawing/2014/main" id="{6384A3F5-A23C-B041-B7D3-C43A9A929D9E}"/>
              </a:ext>
            </a:extLst>
          </p:cNvPr>
          <p:cNvSpPr>
            <a:spLocks noGrp="1"/>
          </p:cNvSpPr>
          <p:nvPr>
            <p:ph type="body" sz="quarter" idx="14" hasCustomPrompt="1"/>
          </p:nvPr>
        </p:nvSpPr>
        <p:spPr>
          <a:xfrm>
            <a:off x="438150" y="4421698"/>
            <a:ext cx="3641168" cy="229646"/>
          </a:xfrm>
        </p:spPr>
        <p:txBody>
          <a:bodyPr>
            <a:noAutofit/>
          </a:bodyPr>
          <a:lstStyle>
            <a:lvl1pPr marL="0" indent="0" algn="ctr">
              <a:buNone/>
              <a:defRPr sz="1200" b="1" i="0">
                <a:solidFill>
                  <a:schemeClr val="bg1"/>
                </a:solidFill>
                <a:latin typeface="Arial" panose="020B0604020202020204" pitchFamily="34" charset="0"/>
                <a:cs typeface="Arial" panose="020B0604020202020204" pitchFamily="34" charset="0"/>
              </a:defRPr>
            </a:lvl1pPr>
          </a:lstStyle>
          <a:p>
            <a:pPr lvl="0"/>
            <a:r>
              <a:rPr lang="en-US" dirty="0"/>
              <a:t>EDIT MASTER TEXT</a:t>
            </a:r>
          </a:p>
        </p:txBody>
      </p:sp>
      <p:sp>
        <p:nvSpPr>
          <p:cNvPr id="10" name="Text Placeholder 9">
            <a:extLst>
              <a:ext uri="{FF2B5EF4-FFF2-40B4-BE49-F238E27FC236}">
                <a16:creationId xmlns:a16="http://schemas.microsoft.com/office/drawing/2014/main" id="{3279E8DA-3E3B-B041-8032-F818656E6776}"/>
              </a:ext>
            </a:extLst>
          </p:cNvPr>
          <p:cNvSpPr>
            <a:spLocks noGrp="1"/>
          </p:cNvSpPr>
          <p:nvPr>
            <p:ph type="body" sz="quarter" idx="15" hasCustomPrompt="1"/>
          </p:nvPr>
        </p:nvSpPr>
        <p:spPr>
          <a:xfrm>
            <a:off x="1272255" y="4809576"/>
            <a:ext cx="2593163" cy="722547"/>
          </a:xfrm>
        </p:spPr>
        <p:txBody>
          <a:bodyPr>
            <a:noAutofit/>
          </a:bodyPr>
          <a:lstStyle>
            <a:lvl1pPr marL="0" indent="0">
              <a:buNone/>
              <a:defRPr sz="900" b="0" i="0">
                <a:solidFill>
                  <a:srgbClr val="54575A"/>
                </a:solidFill>
                <a:latin typeface="Arial" panose="020B0604020202020204" pitchFamily="34" charset="0"/>
                <a:cs typeface="Arial" panose="020B0604020202020204" pitchFamily="34" charset="0"/>
              </a:defRPr>
            </a:lvl1pPr>
            <a:lvl2pPr marL="457200" indent="0">
              <a:buNone/>
              <a:defRPr sz="1050" b="0" i="0">
                <a:solidFill>
                  <a:srgbClr val="54575A"/>
                </a:solidFill>
                <a:latin typeface="Arial" panose="020B0604020202020204" pitchFamily="34" charset="0"/>
                <a:cs typeface="Arial" panose="020B0604020202020204" pitchFamily="34" charset="0"/>
              </a:defRPr>
            </a:lvl2pPr>
          </a:lstStyle>
          <a:p>
            <a:pPr lvl="0"/>
            <a:r>
              <a:rPr lang="en-US" dirty="0"/>
              <a:t>EDIT MASTER TEXT STYLES</a:t>
            </a:r>
          </a:p>
        </p:txBody>
      </p:sp>
      <p:sp>
        <p:nvSpPr>
          <p:cNvPr id="40" name="Text Placeholder 9">
            <a:extLst>
              <a:ext uri="{FF2B5EF4-FFF2-40B4-BE49-F238E27FC236}">
                <a16:creationId xmlns:a16="http://schemas.microsoft.com/office/drawing/2014/main" id="{0386227F-7877-4946-945E-DB846214E560}"/>
              </a:ext>
            </a:extLst>
          </p:cNvPr>
          <p:cNvSpPr>
            <a:spLocks noGrp="1"/>
          </p:cNvSpPr>
          <p:nvPr>
            <p:ph type="body" sz="quarter" idx="16" hasCustomPrompt="1"/>
          </p:nvPr>
        </p:nvSpPr>
        <p:spPr>
          <a:xfrm>
            <a:off x="1272255" y="5631422"/>
            <a:ext cx="2593163" cy="722547"/>
          </a:xfrm>
        </p:spPr>
        <p:txBody>
          <a:bodyPr>
            <a:noAutofit/>
          </a:bodyPr>
          <a:lstStyle>
            <a:lvl1pPr marL="0" indent="0">
              <a:buNone/>
              <a:defRPr sz="900" b="0" i="0">
                <a:solidFill>
                  <a:srgbClr val="54575A"/>
                </a:solidFill>
                <a:latin typeface="Arial" panose="020B0604020202020204" pitchFamily="34" charset="0"/>
                <a:cs typeface="Arial" panose="020B0604020202020204" pitchFamily="34" charset="0"/>
              </a:defRPr>
            </a:lvl1pPr>
            <a:lvl2pPr marL="457200" indent="0">
              <a:buNone/>
              <a:defRPr sz="1050" b="0" i="0">
                <a:solidFill>
                  <a:srgbClr val="54575A"/>
                </a:solidFill>
                <a:latin typeface="Arial" panose="020B0604020202020204" pitchFamily="34" charset="0"/>
                <a:cs typeface="Arial" panose="020B0604020202020204" pitchFamily="34" charset="0"/>
              </a:defRPr>
            </a:lvl2pPr>
          </a:lstStyle>
          <a:p>
            <a:pPr lvl="0"/>
            <a:r>
              <a:rPr lang="en-US" dirty="0"/>
              <a:t>EDIT MASTER TEXT STYLES</a:t>
            </a:r>
          </a:p>
        </p:txBody>
      </p:sp>
      <p:sp>
        <p:nvSpPr>
          <p:cNvPr id="16" name="Text Placeholder 7">
            <a:extLst>
              <a:ext uri="{FF2B5EF4-FFF2-40B4-BE49-F238E27FC236}">
                <a16:creationId xmlns:a16="http://schemas.microsoft.com/office/drawing/2014/main" id="{CCA4DAD0-4EFA-1949-8B25-6018E7E7B3DB}"/>
              </a:ext>
            </a:extLst>
          </p:cNvPr>
          <p:cNvSpPr>
            <a:spLocks noGrp="1"/>
          </p:cNvSpPr>
          <p:nvPr>
            <p:ph type="body" sz="quarter" idx="17"/>
          </p:nvPr>
        </p:nvSpPr>
        <p:spPr>
          <a:xfrm>
            <a:off x="4348334" y="5256121"/>
            <a:ext cx="4354341" cy="809180"/>
          </a:xfrm>
        </p:spPr>
        <p:txBody>
          <a:bodyPr>
            <a:noAutofit/>
          </a:bodyPr>
          <a:lstStyle>
            <a:lvl1pPr marL="0" indent="0">
              <a:buNone/>
              <a:defRPr sz="1200" b="1">
                <a:solidFill>
                  <a:srgbClr val="009BDF"/>
                </a:solidFill>
                <a:latin typeface="Arial" panose="020B0604020202020204" pitchFamily="34" charset="0"/>
                <a:cs typeface="Arial" panose="020B0604020202020204" pitchFamily="34" charset="0"/>
              </a:defRPr>
            </a:lvl1pPr>
          </a:lstStyle>
          <a:p>
            <a:pPr lvl="0"/>
            <a:r>
              <a:rPr lang="en-US" dirty="0"/>
              <a:t>Edit Master text styles</a:t>
            </a:r>
          </a:p>
        </p:txBody>
      </p:sp>
      <p:sp>
        <p:nvSpPr>
          <p:cNvPr id="17" name="TextBox 16">
            <a:extLst>
              <a:ext uri="{FF2B5EF4-FFF2-40B4-BE49-F238E27FC236}">
                <a16:creationId xmlns:a16="http://schemas.microsoft.com/office/drawing/2014/main" id="{DCE682A7-2DFE-B244-B753-4E079E51B35B}"/>
              </a:ext>
            </a:extLst>
          </p:cNvPr>
          <p:cNvSpPr txBox="1"/>
          <p:nvPr userDrawn="1"/>
        </p:nvSpPr>
        <p:spPr>
          <a:xfrm>
            <a:off x="437322" y="2266393"/>
            <a:ext cx="3631095" cy="646331"/>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PLACE YOUR </a:t>
            </a:r>
            <a:br>
              <a:rPr lang="en-US" b="1"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IMAGE HERE</a:t>
            </a:r>
          </a:p>
        </p:txBody>
      </p:sp>
      <p:pic>
        <p:nvPicPr>
          <p:cNvPr id="9" name="bjClassifierImageBottom">
            <a:extLst>
              <a:ext uri="{FF2B5EF4-FFF2-40B4-BE49-F238E27FC236}">
                <a16:creationId xmlns:a16="http://schemas.microsoft.com/office/drawing/2014/main" id="{4F56BE37-80D5-54F4-465F-609185173A94}"/>
              </a:ext>
            </a:extLst>
          </p:cNvPr>
          <p:cNvPicPr>
            <a:picLocks/>
          </p:cNvPicPr>
          <p:nvPr userDrawn="1"/>
        </p:nvPicPr>
        <p:blipFill>
          <a:blip r:embed="rId2"/>
          <a:stretch>
            <a:fillRect/>
          </a:stretch>
        </p:blipFill>
        <p:spPr>
          <a:xfrm>
            <a:off x="63500" y="6512560"/>
            <a:ext cx="1143000" cy="281940"/>
          </a:xfrm>
          <a:prstGeom prst="rect">
            <a:avLst/>
          </a:prstGeom>
        </p:spPr>
      </p:pic>
    </p:spTree>
    <p:extLst>
      <p:ext uri="{BB962C8B-B14F-4D97-AF65-F5344CB8AC3E}">
        <p14:creationId xmlns:p14="http://schemas.microsoft.com/office/powerpoint/2010/main" val="677796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w/ 2 Column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45000" y="322356"/>
            <a:ext cx="4257003" cy="771751"/>
          </a:xfrm>
        </p:spPr>
        <p:txBody>
          <a:bodyPr anchor="b">
            <a:noAutofit/>
          </a:bodyPr>
          <a:lstStyle>
            <a:lvl1pPr algn="l">
              <a:lnSpc>
                <a:spcPct val="80000"/>
              </a:lnSpc>
              <a:defRPr sz="2300" b="1">
                <a:solidFill>
                  <a:srgbClr val="009BDF"/>
                </a:solidFill>
                <a:latin typeface="Arial" panose="020B0604020202020204" pitchFamily="34" charset="0"/>
                <a:cs typeface="Arial" panose="020B0604020202020204" pitchFamily="34" charset="0"/>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445000" y="1380572"/>
            <a:ext cx="4257003" cy="621875"/>
          </a:xfrm>
        </p:spPr>
        <p:txBody>
          <a:bodyPr>
            <a:noAutofit/>
          </a:bodyPr>
          <a:lstStyle>
            <a:lvl1pPr marL="0" indent="0" algn="l">
              <a:buNone/>
              <a:defRPr sz="16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a:xfrm>
            <a:off x="342900" y="6356351"/>
            <a:ext cx="7464383" cy="365125"/>
          </a:xfrm>
        </p:spPr>
        <p:txBody>
          <a:bodyPr/>
          <a:lstStyle>
            <a:lvl1pPr algn="l">
              <a:defRPr/>
            </a:lvl1pPr>
          </a:lstStyle>
          <a:p>
            <a:r>
              <a:rPr lang="en-US" dirty="0"/>
              <a:t>LIFE EVENT GUIDE</a:t>
            </a:r>
          </a:p>
        </p:txBody>
      </p:sp>
      <p:sp>
        <p:nvSpPr>
          <p:cNvPr id="6" name="Slide Number Placeholder 5"/>
          <p:cNvSpPr>
            <a:spLocks noGrp="1"/>
          </p:cNvSpPr>
          <p:nvPr>
            <p:ph type="sldNum" sz="quarter" idx="12"/>
          </p:nvPr>
        </p:nvSpPr>
        <p:spPr>
          <a:xfrm>
            <a:off x="8093034" y="6356351"/>
            <a:ext cx="714002" cy="365125"/>
          </a:xfrm>
        </p:spPr>
        <p:txBody>
          <a:bodyPr/>
          <a:lstStyle>
            <a:lvl1pPr algn="r">
              <a:defRPr>
                <a:latin typeface="Arial" panose="020B0604020202020204" pitchFamily="34" charset="0"/>
                <a:cs typeface="Arial" panose="020B0604020202020204" pitchFamily="34" charset="0"/>
              </a:defRPr>
            </a:lvl1pPr>
          </a:lstStyle>
          <a:p>
            <a:fld id="{70A43262-A90E-F049-A1EB-E6535B5BE848}" type="slidenum">
              <a:rPr lang="en-US" smtClean="0"/>
              <a:pPr/>
              <a:t>‹#›</a:t>
            </a:fld>
            <a:endParaRPr lang="en-US" dirty="0"/>
          </a:p>
        </p:txBody>
      </p:sp>
      <p:sp>
        <p:nvSpPr>
          <p:cNvPr id="18" name="Rectangle 17">
            <a:extLst>
              <a:ext uri="{FF2B5EF4-FFF2-40B4-BE49-F238E27FC236}">
                <a16:creationId xmlns:a16="http://schemas.microsoft.com/office/drawing/2014/main" id="{ADE6813D-5626-2049-99BF-F7188FDD2151}"/>
              </a:ext>
            </a:extLst>
          </p:cNvPr>
          <p:cNvSpPr/>
          <p:nvPr userDrawn="1"/>
        </p:nvSpPr>
        <p:spPr>
          <a:xfrm>
            <a:off x="438150" y="393616"/>
            <a:ext cx="3641168" cy="595797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9F5E8A9B-DEE8-E641-8B01-CA4E9ADFB890}"/>
              </a:ext>
            </a:extLst>
          </p:cNvPr>
          <p:cNvCxnSpPr>
            <a:cxnSpLocks/>
          </p:cNvCxnSpPr>
          <p:nvPr userDrawn="1"/>
        </p:nvCxnSpPr>
        <p:spPr>
          <a:xfrm>
            <a:off x="4513241" y="1222351"/>
            <a:ext cx="4188762" cy="0"/>
          </a:xfrm>
          <a:prstGeom prst="line">
            <a:avLst/>
          </a:prstGeom>
          <a:ln w="12700">
            <a:solidFill>
              <a:srgbClr val="54575A"/>
            </a:solidFill>
          </a:ln>
        </p:spPr>
        <p:style>
          <a:lnRef idx="1">
            <a:schemeClr val="accent1"/>
          </a:lnRef>
          <a:fillRef idx="0">
            <a:schemeClr val="accent1"/>
          </a:fillRef>
          <a:effectRef idx="0">
            <a:schemeClr val="accent1"/>
          </a:effectRef>
          <a:fontRef idx="minor">
            <a:schemeClr val="tx1"/>
          </a:fontRef>
        </p:style>
      </p:cxnSp>
      <p:sp>
        <p:nvSpPr>
          <p:cNvPr id="35" name="Text Placeholder 30">
            <a:extLst>
              <a:ext uri="{FF2B5EF4-FFF2-40B4-BE49-F238E27FC236}">
                <a16:creationId xmlns:a16="http://schemas.microsoft.com/office/drawing/2014/main" id="{E7055B13-6EBA-6C4B-AA99-7689CBB7B5C3}"/>
              </a:ext>
            </a:extLst>
          </p:cNvPr>
          <p:cNvSpPr>
            <a:spLocks noGrp="1"/>
          </p:cNvSpPr>
          <p:nvPr>
            <p:ph type="body" sz="quarter" idx="13"/>
          </p:nvPr>
        </p:nvSpPr>
        <p:spPr>
          <a:xfrm>
            <a:off x="4445000" y="1662299"/>
            <a:ext cx="4257003" cy="3449131"/>
          </a:xfrm>
        </p:spPr>
        <p:txBody>
          <a:bodyPr numCol="2" spcCol="457200">
            <a:noAutofit/>
          </a:bodyPr>
          <a:lstStyle>
            <a:lvl1pPr marL="0" indent="0">
              <a:lnSpc>
                <a:spcPct val="130000"/>
              </a:lnSpc>
              <a:buNone/>
              <a:defRPr sz="1200">
                <a:solidFill>
                  <a:schemeClr val="tx2"/>
                </a:solidFill>
                <a:latin typeface="Arial" panose="020B0604020202020204" pitchFamily="34" charset="0"/>
                <a:cs typeface="Arial" panose="020B0604020202020204" pitchFamily="34" charset="0"/>
              </a:defRPr>
            </a:lvl1pPr>
            <a:lvl2pPr marL="457200" indent="0">
              <a:buNone/>
              <a:defRPr sz="1200">
                <a:solidFill>
                  <a:schemeClr val="tx2"/>
                </a:solidFill>
                <a:latin typeface="Arial" panose="020B0604020202020204" pitchFamily="34" charset="0"/>
                <a:cs typeface="Arial" panose="020B0604020202020204" pitchFamily="34" charset="0"/>
              </a:defRPr>
            </a:lvl2pPr>
            <a:lvl3pPr marL="914400" indent="0">
              <a:buNone/>
              <a:defRPr sz="1200">
                <a:solidFill>
                  <a:schemeClr val="tx2"/>
                </a:solidFill>
                <a:latin typeface="Arial" panose="020B0604020202020204" pitchFamily="34" charset="0"/>
                <a:cs typeface="Arial" panose="020B0604020202020204" pitchFamily="34" charset="0"/>
              </a:defRPr>
            </a:lvl3pPr>
            <a:lvl4pPr marL="1371600" indent="0">
              <a:buNone/>
              <a:defRPr sz="1200">
                <a:solidFill>
                  <a:schemeClr val="tx2"/>
                </a:solidFill>
                <a:latin typeface="Arial" panose="020B0604020202020204" pitchFamily="34" charset="0"/>
                <a:cs typeface="Arial" panose="020B0604020202020204" pitchFamily="34" charset="0"/>
              </a:defRPr>
            </a:lvl4pPr>
            <a:lvl5pPr marL="1828800" indent="0">
              <a:buNone/>
              <a:defRPr sz="1200" b="1">
                <a:solidFill>
                  <a:srgbClr val="009BDF"/>
                </a:solidFill>
                <a:latin typeface="Arial" panose="020B0604020202020204" pitchFamily="34" charset="0"/>
                <a:cs typeface="Arial" panose="020B0604020202020204" pitchFamily="34" charset="0"/>
              </a:defRPr>
            </a:lvl5pPr>
          </a:lstStyle>
          <a:p>
            <a:pPr lvl="0"/>
            <a:r>
              <a:rPr lang="en-US" dirty="0"/>
              <a:t>Edit Master text styles</a:t>
            </a:r>
          </a:p>
        </p:txBody>
      </p:sp>
      <p:sp>
        <p:nvSpPr>
          <p:cNvPr id="11" name="Text Placeholder 7">
            <a:extLst>
              <a:ext uri="{FF2B5EF4-FFF2-40B4-BE49-F238E27FC236}">
                <a16:creationId xmlns:a16="http://schemas.microsoft.com/office/drawing/2014/main" id="{AAA8D450-5606-2648-B7FE-EAC0605DD887}"/>
              </a:ext>
            </a:extLst>
          </p:cNvPr>
          <p:cNvSpPr>
            <a:spLocks noGrp="1"/>
          </p:cNvSpPr>
          <p:nvPr>
            <p:ph type="body" sz="quarter" idx="14"/>
          </p:nvPr>
        </p:nvSpPr>
        <p:spPr>
          <a:xfrm>
            <a:off x="4445000" y="5256121"/>
            <a:ext cx="4257675" cy="809180"/>
          </a:xfrm>
        </p:spPr>
        <p:txBody>
          <a:bodyPr>
            <a:noAutofit/>
          </a:bodyPr>
          <a:lstStyle>
            <a:lvl1pPr marL="0" indent="0">
              <a:buNone/>
              <a:defRPr sz="1200" b="1">
                <a:solidFill>
                  <a:srgbClr val="009BDF"/>
                </a:solidFill>
                <a:latin typeface="Arial" panose="020B0604020202020204" pitchFamily="34" charset="0"/>
                <a:cs typeface="Arial" panose="020B0604020202020204" pitchFamily="34" charset="0"/>
              </a:defRPr>
            </a:lvl1pPr>
          </a:lstStyle>
          <a:p>
            <a:pPr lvl="0"/>
            <a:r>
              <a:rPr lang="en-US" dirty="0"/>
              <a:t>Edit Master text styles</a:t>
            </a:r>
          </a:p>
        </p:txBody>
      </p:sp>
      <p:sp>
        <p:nvSpPr>
          <p:cNvPr id="12" name="TextBox 11">
            <a:extLst>
              <a:ext uri="{FF2B5EF4-FFF2-40B4-BE49-F238E27FC236}">
                <a16:creationId xmlns:a16="http://schemas.microsoft.com/office/drawing/2014/main" id="{28BABC3E-448B-2A4D-8BB0-DCF30C36F510}"/>
              </a:ext>
            </a:extLst>
          </p:cNvPr>
          <p:cNvSpPr txBox="1"/>
          <p:nvPr userDrawn="1"/>
        </p:nvSpPr>
        <p:spPr>
          <a:xfrm>
            <a:off x="437322" y="3029490"/>
            <a:ext cx="3631095" cy="646331"/>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PLACE YOUR </a:t>
            </a:r>
            <a:br>
              <a:rPr lang="en-US" b="1"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IMAGE HERE</a:t>
            </a:r>
          </a:p>
        </p:txBody>
      </p:sp>
    </p:spTree>
    <p:extLst>
      <p:ext uri="{BB962C8B-B14F-4D97-AF65-F5344CB8AC3E}">
        <p14:creationId xmlns:p14="http://schemas.microsoft.com/office/powerpoint/2010/main" val="2120269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6B19CB-B0CF-7643-8419-A7661C1B756D}" type="datetimeFigureOut">
              <a:rPr lang="en-US" smtClean="0"/>
              <a:t>12/6/2023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A43262-A90E-F049-A1EB-E6535B5BE848}" type="slidenum">
              <a:rPr lang="en-US" smtClean="0"/>
              <a:t>‹#›</a:t>
            </a:fld>
            <a:endParaRPr lang="en-US"/>
          </a:p>
        </p:txBody>
      </p:sp>
    </p:spTree>
    <p:extLst>
      <p:ext uri="{BB962C8B-B14F-4D97-AF65-F5344CB8AC3E}">
        <p14:creationId xmlns:p14="http://schemas.microsoft.com/office/powerpoint/2010/main" val="1207111507"/>
      </p:ext>
    </p:extLst>
  </p:cSld>
  <p:clrMap bg1="lt1" tx1="dk1" bg2="lt2" tx2="dk2" accent1="accent1" accent2="accent2" accent3="accent3" accent4="accent4" accent5="accent5" accent6="accent6" hlink="hlink" folHlink="folHlink"/>
  <p:sldLayoutIdLst>
    <p:sldLayoutId id="2147483679" r:id="rId1"/>
    <p:sldLayoutId id="2147483661" r:id="rId2"/>
    <p:sldLayoutId id="2147483683" r:id="rId3"/>
    <p:sldLayoutId id="2147483681" r:id="rId4"/>
    <p:sldLayoutId id="2147483675" r:id="rId5"/>
    <p:sldLayoutId id="2147483680" r:id="rId6"/>
    <p:sldLayoutId id="2147483682" r:id="rId7"/>
    <p:sldLayoutId id="2147483672" r:id="rId8"/>
    <p:sldLayoutId id="2147483673" r:id="rId9"/>
    <p:sldLayoutId id="2147483674" r:id="rId10"/>
    <p:sldLayoutId id="2147483676" r:id="rId11"/>
    <p:sldLayoutId id="2147483677" r:id="rId12"/>
    <p:sldLayoutId id="2147483662" r:id="rId13"/>
    <p:sldLayoutId id="2147483678"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hyperlink" Target="https://www.babylist.com/hello-baby" TargetMode="External"/><Relationship Id="rId3" Type="http://schemas.openxmlformats.org/officeDocument/2006/relationships/hyperlink" Target="https://www.whattoexpect.com/" TargetMode="External"/><Relationship Id="rId7" Type="http://schemas.openxmlformats.org/officeDocument/2006/relationships/hyperlink" Target="https://americanpregnancy.org/" TargetMode="External"/><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hyperlink" Target="http://marchofdimes.org/" TargetMode="External"/><Relationship Id="rId5" Type="http://schemas.openxmlformats.org/officeDocument/2006/relationships/hyperlink" Target="http://reproductivefacts.org/" TargetMode="External"/><Relationship Id="rId10" Type="http://schemas.openxmlformats.org/officeDocument/2006/relationships/hyperlink" Target="https://www.mindfulmamasclub.com/" TargetMode="External"/><Relationship Id="rId4" Type="http://schemas.openxmlformats.org/officeDocument/2006/relationships/hyperlink" Target="https://resolve.org/" TargetMode="External"/><Relationship Id="rId9" Type="http://schemas.openxmlformats.org/officeDocument/2006/relationships/hyperlink" Target="https://www.healthychildren.org/"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s://progyny.com/education/"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2A62D6-D985-8C4D-94EE-DDD78C70AD70}"/>
              </a:ext>
            </a:extLst>
          </p:cNvPr>
          <p:cNvSpPr txBox="1"/>
          <p:nvPr/>
        </p:nvSpPr>
        <p:spPr>
          <a:xfrm>
            <a:off x="1079228" y="5759811"/>
            <a:ext cx="2239924" cy="400110"/>
          </a:xfrm>
          <a:prstGeom prst="rect">
            <a:avLst/>
          </a:prstGeom>
          <a:noFill/>
        </p:spPr>
        <p:txBody>
          <a:bodyPr wrap="square" rtlCol="0">
            <a:spAutoFit/>
          </a:bodyPr>
          <a:lstStyle/>
          <a:p>
            <a:pPr algn="ctr"/>
            <a:r>
              <a:rPr lang="en-US" sz="2000" b="1" dirty="0">
                <a:solidFill>
                  <a:srgbClr val="FF00FF"/>
                </a:solidFill>
              </a:rPr>
              <a:t>COMPANY LOGO</a:t>
            </a:r>
          </a:p>
        </p:txBody>
      </p:sp>
    </p:spTree>
    <p:extLst>
      <p:ext uri="{BB962C8B-B14F-4D97-AF65-F5344CB8AC3E}">
        <p14:creationId xmlns:p14="http://schemas.microsoft.com/office/powerpoint/2010/main" val="4198363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EF587C4-B674-A44B-810D-379D6B962C65}"/>
              </a:ext>
            </a:extLst>
          </p:cNvPr>
          <p:cNvPicPr>
            <a:picLocks noChangeAspect="1"/>
          </p:cNvPicPr>
          <p:nvPr/>
        </p:nvPicPr>
        <p:blipFill rotWithShape="1">
          <a:blip r:embed="rId3"/>
          <a:srcRect l="6368" t="6394" r="36539" b="-878"/>
          <a:stretch/>
        </p:blipFill>
        <p:spPr>
          <a:xfrm>
            <a:off x="436909" y="397239"/>
            <a:ext cx="3642410" cy="4024365"/>
          </a:xfrm>
          <a:prstGeom prst="rect">
            <a:avLst/>
          </a:prstGeom>
        </p:spPr>
      </p:pic>
      <p:sp>
        <p:nvSpPr>
          <p:cNvPr id="2" name="Title 1">
            <a:extLst>
              <a:ext uri="{FF2B5EF4-FFF2-40B4-BE49-F238E27FC236}">
                <a16:creationId xmlns:a16="http://schemas.microsoft.com/office/drawing/2014/main" id="{283CA6C7-52C5-EA46-93D2-3FE91B7D3105}"/>
              </a:ext>
            </a:extLst>
          </p:cNvPr>
          <p:cNvSpPr>
            <a:spLocks noGrp="1"/>
          </p:cNvSpPr>
          <p:nvPr>
            <p:ph type="ctrTitle"/>
          </p:nvPr>
        </p:nvSpPr>
        <p:spPr/>
        <p:txBody>
          <a:bodyPr>
            <a:noAutofit/>
          </a:bodyPr>
          <a:lstStyle/>
          <a:p>
            <a:r>
              <a:rPr lang="en-US" dirty="0"/>
              <a:t>PARENTAL LEAVE POLICY TITLE GOES HERE </a:t>
            </a:r>
          </a:p>
        </p:txBody>
      </p:sp>
      <p:sp>
        <p:nvSpPr>
          <p:cNvPr id="3" name="Subtitle 2">
            <a:extLst>
              <a:ext uri="{FF2B5EF4-FFF2-40B4-BE49-F238E27FC236}">
                <a16:creationId xmlns:a16="http://schemas.microsoft.com/office/drawing/2014/main" id="{5C0849A6-E775-4449-B35B-10CA13CAD331}"/>
              </a:ext>
            </a:extLst>
          </p:cNvPr>
          <p:cNvSpPr>
            <a:spLocks noGrp="1"/>
          </p:cNvSpPr>
          <p:nvPr>
            <p:ph type="subTitle" idx="1"/>
          </p:nvPr>
        </p:nvSpPr>
        <p:spPr/>
        <p:txBody>
          <a:bodyPr>
            <a:noAutofit/>
          </a:bodyPr>
          <a:lstStyle/>
          <a:p>
            <a:r>
              <a:rPr lang="en-US" dirty="0"/>
              <a:t>There’s nothing as valuable </a:t>
            </a:r>
            <a:br>
              <a:rPr lang="en-US" dirty="0"/>
            </a:br>
            <a:r>
              <a:rPr lang="en-US" dirty="0"/>
              <a:t>as time with your child </a:t>
            </a:r>
          </a:p>
        </p:txBody>
      </p:sp>
      <p:sp>
        <p:nvSpPr>
          <p:cNvPr id="4" name="Text Placeholder 3">
            <a:extLst>
              <a:ext uri="{FF2B5EF4-FFF2-40B4-BE49-F238E27FC236}">
                <a16:creationId xmlns:a16="http://schemas.microsoft.com/office/drawing/2014/main" id="{9F333BC1-62A0-F747-99FF-21EC66D82315}"/>
              </a:ext>
            </a:extLst>
          </p:cNvPr>
          <p:cNvSpPr>
            <a:spLocks noGrp="1"/>
          </p:cNvSpPr>
          <p:nvPr>
            <p:ph type="body" sz="quarter" idx="13"/>
          </p:nvPr>
        </p:nvSpPr>
        <p:spPr>
          <a:xfrm>
            <a:off x="4445000" y="2000296"/>
            <a:ext cx="4257003" cy="2547798"/>
          </a:xfrm>
        </p:spPr>
        <p:txBody>
          <a:bodyPr>
            <a:noAutofit/>
          </a:bodyPr>
          <a:lstStyle/>
          <a:p>
            <a:r>
              <a:rPr lang="en-US" b="1" dirty="0"/>
              <a:t>This slide is designed to include </a:t>
            </a:r>
            <a:r>
              <a:rPr lang="en-US" dirty="0"/>
              <a:t>all information pertaining to your parental leave policy, including FMLA, eligibility, timing, insurance implications, PTO implications, adoption-specific guidelines and any other relevant information.</a:t>
            </a:r>
          </a:p>
          <a:p>
            <a:r>
              <a:rPr lang="en-US" b="1" dirty="0"/>
              <a:t>Don’t forget to break content up with bullets</a:t>
            </a:r>
          </a:p>
          <a:p>
            <a:pPr marL="171450" lvl="0" indent="-171450">
              <a:lnSpc>
                <a:spcPct val="80000"/>
              </a:lnSpc>
              <a:buClr>
                <a:srgbClr val="009BDF"/>
              </a:buClr>
              <a:buFont typeface="Arial" panose="020B0604020202020204" pitchFamily="34" charset="0"/>
              <a:buChar char="•"/>
            </a:pPr>
            <a:r>
              <a:rPr lang="en-US" dirty="0"/>
              <a:t>So it’s easier to read</a:t>
            </a:r>
          </a:p>
          <a:p>
            <a:pPr marL="171450" lvl="0" indent="-171450">
              <a:lnSpc>
                <a:spcPct val="80000"/>
              </a:lnSpc>
              <a:buClr>
                <a:srgbClr val="009BDF"/>
              </a:buClr>
              <a:buFont typeface="Arial" panose="020B0604020202020204" pitchFamily="34" charset="0"/>
              <a:buChar char="•"/>
            </a:pPr>
            <a:r>
              <a:rPr lang="en-US" dirty="0"/>
              <a:t>And scan</a:t>
            </a:r>
          </a:p>
          <a:p>
            <a:pPr marL="171450" lvl="0" indent="-171450">
              <a:lnSpc>
                <a:spcPct val="80000"/>
              </a:lnSpc>
              <a:buClr>
                <a:srgbClr val="009BDF"/>
              </a:buClr>
              <a:buFont typeface="Arial" panose="020B0604020202020204" pitchFamily="34" charset="0"/>
              <a:buChar char="•"/>
            </a:pPr>
            <a:r>
              <a:rPr lang="en-US" dirty="0"/>
              <a:t>Consider using them for lists of like information</a:t>
            </a:r>
          </a:p>
        </p:txBody>
      </p:sp>
      <p:sp>
        <p:nvSpPr>
          <p:cNvPr id="5" name="Text Placeholder 4">
            <a:extLst>
              <a:ext uri="{FF2B5EF4-FFF2-40B4-BE49-F238E27FC236}">
                <a16:creationId xmlns:a16="http://schemas.microsoft.com/office/drawing/2014/main" id="{DD0D7AC3-F951-3845-A56E-5FADD3AE4862}"/>
              </a:ext>
            </a:extLst>
          </p:cNvPr>
          <p:cNvSpPr>
            <a:spLocks noGrp="1"/>
          </p:cNvSpPr>
          <p:nvPr>
            <p:ph type="body" sz="quarter" idx="14"/>
          </p:nvPr>
        </p:nvSpPr>
        <p:spPr>
          <a:xfrm>
            <a:off x="438150" y="4423614"/>
            <a:ext cx="3641168" cy="229646"/>
          </a:xfrm>
        </p:spPr>
        <p:txBody>
          <a:bodyPr>
            <a:noAutofit/>
          </a:bodyPr>
          <a:lstStyle/>
          <a:p>
            <a:r>
              <a:rPr lang="en-US" dirty="0"/>
              <a:t>PICK UP SMART PARENTAL LEAVE HABITS</a:t>
            </a:r>
          </a:p>
          <a:p>
            <a:endParaRPr lang="en-US" dirty="0"/>
          </a:p>
        </p:txBody>
      </p:sp>
      <p:sp>
        <p:nvSpPr>
          <p:cNvPr id="6" name="Text Placeholder 5">
            <a:extLst>
              <a:ext uri="{FF2B5EF4-FFF2-40B4-BE49-F238E27FC236}">
                <a16:creationId xmlns:a16="http://schemas.microsoft.com/office/drawing/2014/main" id="{B9C12E47-1EC9-D849-AEB9-15F8525A851F}"/>
              </a:ext>
            </a:extLst>
          </p:cNvPr>
          <p:cNvSpPr>
            <a:spLocks noGrp="1"/>
          </p:cNvSpPr>
          <p:nvPr>
            <p:ph type="body" sz="quarter" idx="15"/>
          </p:nvPr>
        </p:nvSpPr>
        <p:spPr>
          <a:xfrm>
            <a:off x="1272255" y="4827506"/>
            <a:ext cx="2593163" cy="722547"/>
          </a:xfrm>
        </p:spPr>
        <p:txBody>
          <a:bodyPr>
            <a:noAutofit/>
          </a:bodyPr>
          <a:lstStyle/>
          <a:p>
            <a:pPr>
              <a:lnSpc>
                <a:spcPct val="100000"/>
              </a:lnSpc>
            </a:pPr>
            <a:r>
              <a:rPr lang="en-US" b="1" dirty="0"/>
              <a:t>SAY “YES” TO SNOOZING.</a:t>
            </a:r>
            <a:r>
              <a:rPr lang="en-US" dirty="0"/>
              <a:t> Don’t tackle chores or check in on work during baby’s nap time. You need sleep, too. Catch as many Z’s as you can – you earned them.</a:t>
            </a:r>
          </a:p>
        </p:txBody>
      </p:sp>
      <p:sp>
        <p:nvSpPr>
          <p:cNvPr id="7" name="Text Placeholder 6">
            <a:extLst>
              <a:ext uri="{FF2B5EF4-FFF2-40B4-BE49-F238E27FC236}">
                <a16:creationId xmlns:a16="http://schemas.microsoft.com/office/drawing/2014/main" id="{949AB68F-90B1-1A49-B660-0FBDA769844D}"/>
              </a:ext>
            </a:extLst>
          </p:cNvPr>
          <p:cNvSpPr>
            <a:spLocks noGrp="1"/>
          </p:cNvSpPr>
          <p:nvPr>
            <p:ph type="body" sz="quarter" idx="16"/>
          </p:nvPr>
        </p:nvSpPr>
        <p:spPr>
          <a:xfrm>
            <a:off x="1272255" y="5604527"/>
            <a:ext cx="2807063" cy="722547"/>
          </a:xfrm>
        </p:spPr>
        <p:txBody>
          <a:bodyPr>
            <a:noAutofit/>
          </a:bodyPr>
          <a:lstStyle/>
          <a:p>
            <a:pPr>
              <a:lnSpc>
                <a:spcPct val="100000"/>
              </a:lnSpc>
            </a:pPr>
            <a:r>
              <a:rPr lang="en-US" b="1" dirty="0"/>
              <a:t>SAY “NO” TO DROP-INS. </a:t>
            </a:r>
            <a:r>
              <a:rPr lang="en-US" dirty="0"/>
              <a:t>This time is for your family to bond and spend time together. Keep your visitor list short. A new baby’s unpredictable schedule makes a great excuse.</a:t>
            </a:r>
          </a:p>
        </p:txBody>
      </p:sp>
      <p:sp>
        <p:nvSpPr>
          <p:cNvPr id="15" name="TextBox 14">
            <a:extLst>
              <a:ext uri="{FF2B5EF4-FFF2-40B4-BE49-F238E27FC236}">
                <a16:creationId xmlns:a16="http://schemas.microsoft.com/office/drawing/2014/main" id="{7ED18DF7-1C36-344D-80E6-9959AAF5F363}"/>
              </a:ext>
            </a:extLst>
          </p:cNvPr>
          <p:cNvSpPr txBox="1"/>
          <p:nvPr/>
        </p:nvSpPr>
        <p:spPr>
          <a:xfrm>
            <a:off x="4445000" y="4936561"/>
            <a:ext cx="3945965" cy="1107996"/>
          </a:xfrm>
          <a:prstGeom prst="rect">
            <a:avLst/>
          </a:prstGeom>
          <a:noFill/>
        </p:spPr>
        <p:txBody>
          <a:bodyPr wrap="square" rtlCol="0">
            <a:noAutofit/>
          </a:bodyPr>
          <a:lstStyle/>
          <a:p>
            <a:r>
              <a:rPr lang="en-US" sz="1200" b="1" dirty="0">
                <a:solidFill>
                  <a:srgbClr val="009BDF"/>
                </a:solidFill>
                <a:latin typeface="Arial" panose="020B0604020202020204" pitchFamily="34" charset="0"/>
                <a:cs typeface="Arial" panose="020B0604020202020204" pitchFamily="34" charset="0"/>
              </a:rPr>
              <a:t>Blue copy is designed for next steps the employee should take, either to get more information or access the benefit. Put additional URLs or phone numbers in this space.</a:t>
            </a:r>
          </a:p>
          <a:p>
            <a:endParaRPr lang="en-US" dirty="0"/>
          </a:p>
        </p:txBody>
      </p:sp>
      <p:grpSp>
        <p:nvGrpSpPr>
          <p:cNvPr id="22" name="Group 21">
            <a:extLst>
              <a:ext uri="{FF2B5EF4-FFF2-40B4-BE49-F238E27FC236}">
                <a16:creationId xmlns:a16="http://schemas.microsoft.com/office/drawing/2014/main" id="{E8C2B869-3515-F64B-8F3A-5807527ABC47}"/>
              </a:ext>
            </a:extLst>
          </p:cNvPr>
          <p:cNvGrpSpPr/>
          <p:nvPr/>
        </p:nvGrpSpPr>
        <p:grpSpPr>
          <a:xfrm>
            <a:off x="680522" y="4907788"/>
            <a:ext cx="457200" cy="457200"/>
            <a:chOff x="1872854" y="807244"/>
            <a:chExt cx="717947" cy="717947"/>
          </a:xfrm>
          <a:solidFill>
            <a:srgbClr val="009BDF"/>
          </a:solidFill>
        </p:grpSpPr>
        <p:sp>
          <p:nvSpPr>
            <p:cNvPr id="23" name="Freeform 11">
              <a:extLst>
                <a:ext uri="{FF2B5EF4-FFF2-40B4-BE49-F238E27FC236}">
                  <a16:creationId xmlns:a16="http://schemas.microsoft.com/office/drawing/2014/main" id="{2B8FC978-78D6-C44D-B77D-98B8E1E98B2C}"/>
                </a:ext>
              </a:extLst>
            </p:cNvPr>
            <p:cNvSpPr>
              <a:spLocks/>
            </p:cNvSpPr>
            <p:nvPr/>
          </p:nvSpPr>
          <p:spPr bwMode="auto">
            <a:xfrm>
              <a:off x="2172891" y="1133475"/>
              <a:ext cx="234554" cy="72629"/>
            </a:xfrm>
            <a:custGeom>
              <a:avLst/>
              <a:gdLst>
                <a:gd name="T0" fmla="*/ 64 w 64"/>
                <a:gd name="T1" fmla="*/ 11 h 20"/>
                <a:gd name="T2" fmla="*/ 32 w 64"/>
                <a:gd name="T3" fmla="*/ 0 h 20"/>
                <a:gd name="T4" fmla="*/ 0 w 64"/>
                <a:gd name="T5" fmla="*/ 11 h 20"/>
                <a:gd name="T6" fmla="*/ 0 w 64"/>
                <a:gd name="T7" fmla="*/ 20 h 20"/>
                <a:gd name="T8" fmla="*/ 64 w 64"/>
                <a:gd name="T9" fmla="*/ 20 h 20"/>
                <a:gd name="T10" fmla="*/ 64 w 64"/>
                <a:gd name="T11" fmla="*/ 11 h 20"/>
              </a:gdLst>
              <a:ahLst/>
              <a:cxnLst>
                <a:cxn ang="0">
                  <a:pos x="T0" y="T1"/>
                </a:cxn>
                <a:cxn ang="0">
                  <a:pos x="T2" y="T3"/>
                </a:cxn>
                <a:cxn ang="0">
                  <a:pos x="T4" y="T5"/>
                </a:cxn>
                <a:cxn ang="0">
                  <a:pos x="T6" y="T7"/>
                </a:cxn>
                <a:cxn ang="0">
                  <a:pos x="T8" y="T9"/>
                </a:cxn>
                <a:cxn ang="0">
                  <a:pos x="T10" y="T11"/>
                </a:cxn>
              </a:cxnLst>
              <a:rect l="0" t="0" r="r" b="b"/>
              <a:pathLst>
                <a:path w="64" h="20">
                  <a:moveTo>
                    <a:pt x="64" y="11"/>
                  </a:moveTo>
                  <a:cubicBezTo>
                    <a:pt x="64" y="6"/>
                    <a:pt x="47" y="0"/>
                    <a:pt x="32" y="0"/>
                  </a:cubicBezTo>
                  <a:cubicBezTo>
                    <a:pt x="17" y="0"/>
                    <a:pt x="0" y="6"/>
                    <a:pt x="0" y="11"/>
                  </a:cubicBezTo>
                  <a:cubicBezTo>
                    <a:pt x="0" y="20"/>
                    <a:pt x="0" y="20"/>
                    <a:pt x="0" y="20"/>
                  </a:cubicBezTo>
                  <a:cubicBezTo>
                    <a:pt x="64" y="20"/>
                    <a:pt x="64" y="20"/>
                    <a:pt x="64" y="20"/>
                  </a:cubicBezTo>
                  <a:lnTo>
                    <a:pt x="64"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 name="Oval 12">
              <a:extLst>
                <a:ext uri="{FF2B5EF4-FFF2-40B4-BE49-F238E27FC236}">
                  <a16:creationId xmlns:a16="http://schemas.microsoft.com/office/drawing/2014/main" id="{C3485E81-6AED-0241-B308-F94D69806C5D}"/>
                </a:ext>
              </a:extLst>
            </p:cNvPr>
            <p:cNvSpPr>
              <a:spLocks noChangeArrowheads="1"/>
            </p:cNvSpPr>
            <p:nvPr/>
          </p:nvSpPr>
          <p:spPr bwMode="auto">
            <a:xfrm>
              <a:off x="2070498" y="1137048"/>
              <a:ext cx="40481" cy="404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5" name="Freeform 13">
              <a:extLst>
                <a:ext uri="{FF2B5EF4-FFF2-40B4-BE49-F238E27FC236}">
                  <a16:creationId xmlns:a16="http://schemas.microsoft.com/office/drawing/2014/main" id="{DD23FCF2-E270-2B46-9058-1DCBAD6FC21C}"/>
                </a:ext>
              </a:extLst>
            </p:cNvPr>
            <p:cNvSpPr>
              <a:spLocks noEditPoints="1"/>
            </p:cNvSpPr>
            <p:nvPr/>
          </p:nvSpPr>
          <p:spPr bwMode="auto">
            <a:xfrm>
              <a:off x="1872854" y="807244"/>
              <a:ext cx="717947" cy="717947"/>
            </a:xfrm>
            <a:custGeom>
              <a:avLst/>
              <a:gdLst>
                <a:gd name="T0" fmla="*/ 98 w 196"/>
                <a:gd name="T1" fmla="*/ 0 h 196"/>
                <a:gd name="T2" fmla="*/ 0 w 196"/>
                <a:gd name="T3" fmla="*/ 98 h 196"/>
                <a:gd name="T4" fmla="*/ 98 w 196"/>
                <a:gd name="T5" fmla="*/ 196 h 196"/>
                <a:gd name="T6" fmla="*/ 196 w 196"/>
                <a:gd name="T7" fmla="*/ 98 h 196"/>
                <a:gd name="T8" fmla="*/ 98 w 196"/>
                <a:gd name="T9" fmla="*/ 0 h 196"/>
                <a:gd name="T10" fmla="*/ 60 w 196"/>
                <a:gd name="T11" fmla="*/ 85 h 196"/>
                <a:gd name="T12" fmla="*/ 70 w 196"/>
                <a:gd name="T13" fmla="*/ 96 h 196"/>
                <a:gd name="T14" fmla="*/ 60 w 196"/>
                <a:gd name="T15" fmla="*/ 106 h 196"/>
                <a:gd name="T16" fmla="*/ 49 w 196"/>
                <a:gd name="T17" fmla="*/ 96 h 196"/>
                <a:gd name="T18" fmla="*/ 60 w 196"/>
                <a:gd name="T19" fmla="*/ 85 h 196"/>
                <a:gd name="T20" fmla="*/ 164 w 196"/>
                <a:gd name="T21" fmla="*/ 136 h 196"/>
                <a:gd name="T22" fmla="*/ 161 w 196"/>
                <a:gd name="T23" fmla="*/ 139 h 196"/>
                <a:gd name="T24" fmla="*/ 158 w 196"/>
                <a:gd name="T25" fmla="*/ 136 h 196"/>
                <a:gd name="T26" fmla="*/ 158 w 196"/>
                <a:gd name="T27" fmla="*/ 128 h 196"/>
                <a:gd name="T28" fmla="*/ 42 w 196"/>
                <a:gd name="T29" fmla="*/ 128 h 196"/>
                <a:gd name="T30" fmla="*/ 42 w 196"/>
                <a:gd name="T31" fmla="*/ 136 h 196"/>
                <a:gd name="T32" fmla="*/ 39 w 196"/>
                <a:gd name="T33" fmla="*/ 139 h 196"/>
                <a:gd name="T34" fmla="*/ 36 w 196"/>
                <a:gd name="T35" fmla="*/ 136 h 196"/>
                <a:gd name="T36" fmla="*/ 36 w 196"/>
                <a:gd name="T37" fmla="*/ 65 h 196"/>
                <a:gd name="T38" fmla="*/ 39 w 196"/>
                <a:gd name="T39" fmla="*/ 62 h 196"/>
                <a:gd name="T40" fmla="*/ 42 w 196"/>
                <a:gd name="T41" fmla="*/ 65 h 196"/>
                <a:gd name="T42" fmla="*/ 42 w 196"/>
                <a:gd name="T43" fmla="*/ 109 h 196"/>
                <a:gd name="T44" fmla="*/ 76 w 196"/>
                <a:gd name="T45" fmla="*/ 109 h 196"/>
                <a:gd name="T46" fmla="*/ 76 w 196"/>
                <a:gd name="T47" fmla="*/ 100 h 196"/>
                <a:gd name="T48" fmla="*/ 114 w 196"/>
                <a:gd name="T49" fmla="*/ 84 h 196"/>
                <a:gd name="T50" fmla="*/ 151 w 196"/>
                <a:gd name="T51" fmla="*/ 100 h 196"/>
                <a:gd name="T52" fmla="*/ 151 w 196"/>
                <a:gd name="T53" fmla="*/ 109 h 196"/>
                <a:gd name="T54" fmla="*/ 158 w 196"/>
                <a:gd name="T55" fmla="*/ 109 h 196"/>
                <a:gd name="T56" fmla="*/ 158 w 196"/>
                <a:gd name="T57" fmla="*/ 88 h 196"/>
                <a:gd name="T58" fmla="*/ 161 w 196"/>
                <a:gd name="T59" fmla="*/ 85 h 196"/>
                <a:gd name="T60" fmla="*/ 164 w 196"/>
                <a:gd name="T61" fmla="*/ 88 h 196"/>
                <a:gd name="T62" fmla="*/ 164 w 196"/>
                <a:gd name="T63" fmla="*/ 13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6" h="196">
                  <a:moveTo>
                    <a:pt x="98" y="0"/>
                  </a:moveTo>
                  <a:cubicBezTo>
                    <a:pt x="44" y="0"/>
                    <a:pt x="0" y="44"/>
                    <a:pt x="0" y="98"/>
                  </a:cubicBezTo>
                  <a:cubicBezTo>
                    <a:pt x="0" y="152"/>
                    <a:pt x="44" y="196"/>
                    <a:pt x="98" y="196"/>
                  </a:cubicBezTo>
                  <a:cubicBezTo>
                    <a:pt x="152" y="196"/>
                    <a:pt x="196" y="152"/>
                    <a:pt x="196" y="98"/>
                  </a:cubicBezTo>
                  <a:cubicBezTo>
                    <a:pt x="196" y="44"/>
                    <a:pt x="152" y="0"/>
                    <a:pt x="98" y="0"/>
                  </a:cubicBezTo>
                  <a:close/>
                  <a:moveTo>
                    <a:pt x="60" y="85"/>
                  </a:moveTo>
                  <a:cubicBezTo>
                    <a:pt x="66" y="85"/>
                    <a:pt x="70" y="90"/>
                    <a:pt x="70" y="96"/>
                  </a:cubicBezTo>
                  <a:cubicBezTo>
                    <a:pt x="70" y="102"/>
                    <a:pt x="66" y="106"/>
                    <a:pt x="60" y="106"/>
                  </a:cubicBezTo>
                  <a:cubicBezTo>
                    <a:pt x="54" y="106"/>
                    <a:pt x="49" y="102"/>
                    <a:pt x="49" y="96"/>
                  </a:cubicBezTo>
                  <a:cubicBezTo>
                    <a:pt x="49" y="90"/>
                    <a:pt x="54" y="85"/>
                    <a:pt x="60" y="85"/>
                  </a:cubicBezTo>
                  <a:close/>
                  <a:moveTo>
                    <a:pt x="164" y="136"/>
                  </a:moveTo>
                  <a:cubicBezTo>
                    <a:pt x="164" y="138"/>
                    <a:pt x="163" y="139"/>
                    <a:pt x="161" y="139"/>
                  </a:cubicBezTo>
                  <a:cubicBezTo>
                    <a:pt x="160" y="139"/>
                    <a:pt x="158" y="138"/>
                    <a:pt x="158" y="136"/>
                  </a:cubicBezTo>
                  <a:cubicBezTo>
                    <a:pt x="158" y="128"/>
                    <a:pt x="158" y="128"/>
                    <a:pt x="158" y="128"/>
                  </a:cubicBezTo>
                  <a:cubicBezTo>
                    <a:pt x="42" y="128"/>
                    <a:pt x="42" y="128"/>
                    <a:pt x="42" y="128"/>
                  </a:cubicBezTo>
                  <a:cubicBezTo>
                    <a:pt x="42" y="136"/>
                    <a:pt x="42" y="136"/>
                    <a:pt x="42" y="136"/>
                  </a:cubicBezTo>
                  <a:cubicBezTo>
                    <a:pt x="42" y="138"/>
                    <a:pt x="40" y="139"/>
                    <a:pt x="39" y="139"/>
                  </a:cubicBezTo>
                  <a:cubicBezTo>
                    <a:pt x="37" y="139"/>
                    <a:pt x="36" y="138"/>
                    <a:pt x="36" y="136"/>
                  </a:cubicBezTo>
                  <a:cubicBezTo>
                    <a:pt x="36" y="65"/>
                    <a:pt x="36" y="65"/>
                    <a:pt x="36" y="65"/>
                  </a:cubicBezTo>
                  <a:cubicBezTo>
                    <a:pt x="36" y="63"/>
                    <a:pt x="37" y="62"/>
                    <a:pt x="39" y="62"/>
                  </a:cubicBezTo>
                  <a:cubicBezTo>
                    <a:pt x="40" y="62"/>
                    <a:pt x="42" y="63"/>
                    <a:pt x="42" y="65"/>
                  </a:cubicBezTo>
                  <a:cubicBezTo>
                    <a:pt x="42" y="109"/>
                    <a:pt x="42" y="109"/>
                    <a:pt x="42" y="109"/>
                  </a:cubicBezTo>
                  <a:cubicBezTo>
                    <a:pt x="76" y="109"/>
                    <a:pt x="76" y="109"/>
                    <a:pt x="76" y="109"/>
                  </a:cubicBezTo>
                  <a:cubicBezTo>
                    <a:pt x="76" y="100"/>
                    <a:pt x="76" y="100"/>
                    <a:pt x="76" y="100"/>
                  </a:cubicBezTo>
                  <a:cubicBezTo>
                    <a:pt x="76" y="89"/>
                    <a:pt x="101" y="84"/>
                    <a:pt x="114" y="84"/>
                  </a:cubicBezTo>
                  <a:cubicBezTo>
                    <a:pt x="127" y="84"/>
                    <a:pt x="151" y="89"/>
                    <a:pt x="151" y="100"/>
                  </a:cubicBezTo>
                  <a:cubicBezTo>
                    <a:pt x="151" y="109"/>
                    <a:pt x="151" y="109"/>
                    <a:pt x="151" y="109"/>
                  </a:cubicBezTo>
                  <a:cubicBezTo>
                    <a:pt x="158" y="109"/>
                    <a:pt x="158" y="109"/>
                    <a:pt x="158" y="109"/>
                  </a:cubicBezTo>
                  <a:cubicBezTo>
                    <a:pt x="158" y="88"/>
                    <a:pt x="158" y="88"/>
                    <a:pt x="158" y="88"/>
                  </a:cubicBezTo>
                  <a:cubicBezTo>
                    <a:pt x="158" y="86"/>
                    <a:pt x="160" y="85"/>
                    <a:pt x="161" y="85"/>
                  </a:cubicBezTo>
                  <a:cubicBezTo>
                    <a:pt x="163" y="85"/>
                    <a:pt x="164" y="86"/>
                    <a:pt x="164" y="88"/>
                  </a:cubicBezTo>
                  <a:lnTo>
                    <a:pt x="164"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6" name="Freeform 14">
              <a:extLst>
                <a:ext uri="{FF2B5EF4-FFF2-40B4-BE49-F238E27FC236}">
                  <a16:creationId xmlns:a16="http://schemas.microsoft.com/office/drawing/2014/main" id="{40CD2DC5-99E9-B847-A6FE-950C52B11E63}"/>
                </a:ext>
              </a:extLst>
            </p:cNvPr>
            <p:cNvSpPr>
              <a:spLocks/>
            </p:cNvSpPr>
            <p:nvPr/>
          </p:nvSpPr>
          <p:spPr bwMode="auto">
            <a:xfrm>
              <a:off x="2027635" y="1228725"/>
              <a:ext cx="423863" cy="28575"/>
            </a:xfrm>
            <a:custGeom>
              <a:avLst/>
              <a:gdLst>
                <a:gd name="T0" fmla="*/ 107 w 116"/>
                <a:gd name="T1" fmla="*/ 0 h 8"/>
                <a:gd name="T2" fmla="*/ 106 w 116"/>
                <a:gd name="T3" fmla="*/ 0 h 8"/>
                <a:gd name="T4" fmla="*/ 38 w 116"/>
                <a:gd name="T5" fmla="*/ 0 h 8"/>
                <a:gd name="T6" fmla="*/ 37 w 116"/>
                <a:gd name="T7" fmla="*/ 0 h 8"/>
                <a:gd name="T8" fmla="*/ 36 w 116"/>
                <a:gd name="T9" fmla="*/ 0 h 8"/>
                <a:gd name="T10" fmla="*/ 0 w 116"/>
                <a:gd name="T11" fmla="*/ 0 h 8"/>
                <a:gd name="T12" fmla="*/ 0 w 116"/>
                <a:gd name="T13" fmla="*/ 8 h 8"/>
                <a:gd name="T14" fmla="*/ 116 w 116"/>
                <a:gd name="T15" fmla="*/ 8 h 8"/>
                <a:gd name="T16" fmla="*/ 116 w 116"/>
                <a:gd name="T17" fmla="*/ 0 h 8"/>
                <a:gd name="T18" fmla="*/ 107 w 116"/>
                <a:gd name="T19" fmla="*/ 0 h 8"/>
                <a:gd name="T20" fmla="*/ 107 w 116"/>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8">
                  <a:moveTo>
                    <a:pt x="107" y="0"/>
                  </a:moveTo>
                  <a:cubicBezTo>
                    <a:pt x="106" y="0"/>
                    <a:pt x="106" y="0"/>
                    <a:pt x="106" y="0"/>
                  </a:cubicBezTo>
                  <a:cubicBezTo>
                    <a:pt x="38" y="0"/>
                    <a:pt x="38" y="0"/>
                    <a:pt x="38" y="0"/>
                  </a:cubicBezTo>
                  <a:cubicBezTo>
                    <a:pt x="37" y="0"/>
                    <a:pt x="37" y="0"/>
                    <a:pt x="37" y="0"/>
                  </a:cubicBezTo>
                  <a:cubicBezTo>
                    <a:pt x="37" y="0"/>
                    <a:pt x="37" y="0"/>
                    <a:pt x="36" y="0"/>
                  </a:cubicBezTo>
                  <a:cubicBezTo>
                    <a:pt x="0" y="0"/>
                    <a:pt x="0" y="0"/>
                    <a:pt x="0" y="0"/>
                  </a:cubicBezTo>
                  <a:cubicBezTo>
                    <a:pt x="0" y="8"/>
                    <a:pt x="0" y="8"/>
                    <a:pt x="0" y="8"/>
                  </a:cubicBezTo>
                  <a:cubicBezTo>
                    <a:pt x="116" y="8"/>
                    <a:pt x="116" y="8"/>
                    <a:pt x="116" y="8"/>
                  </a:cubicBezTo>
                  <a:cubicBezTo>
                    <a:pt x="116" y="0"/>
                    <a:pt x="116" y="0"/>
                    <a:pt x="116" y="0"/>
                  </a:cubicBezTo>
                  <a:cubicBezTo>
                    <a:pt x="107" y="0"/>
                    <a:pt x="107" y="0"/>
                    <a:pt x="107" y="0"/>
                  </a:cubicBezTo>
                  <a:cubicBezTo>
                    <a:pt x="107" y="0"/>
                    <a:pt x="107" y="0"/>
                    <a:pt x="10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7" name="Group 26">
            <a:extLst>
              <a:ext uri="{FF2B5EF4-FFF2-40B4-BE49-F238E27FC236}">
                <a16:creationId xmlns:a16="http://schemas.microsoft.com/office/drawing/2014/main" id="{60E86FE5-0C90-304F-90D8-40E63C596CA1}"/>
              </a:ext>
            </a:extLst>
          </p:cNvPr>
          <p:cNvGrpSpPr/>
          <p:nvPr/>
        </p:nvGrpSpPr>
        <p:grpSpPr>
          <a:xfrm>
            <a:off x="680522" y="5684735"/>
            <a:ext cx="457201" cy="457200"/>
            <a:chOff x="0" y="5367338"/>
            <a:chExt cx="960438" cy="960437"/>
          </a:xfrm>
          <a:solidFill>
            <a:srgbClr val="009BDF"/>
          </a:solidFill>
        </p:grpSpPr>
        <p:sp>
          <p:nvSpPr>
            <p:cNvPr id="28" name="Freeform 58">
              <a:extLst>
                <a:ext uri="{FF2B5EF4-FFF2-40B4-BE49-F238E27FC236}">
                  <a16:creationId xmlns:a16="http://schemas.microsoft.com/office/drawing/2014/main" id="{454A2FED-DDC7-F04E-AB51-6E89118D570B}"/>
                </a:ext>
              </a:extLst>
            </p:cNvPr>
            <p:cNvSpPr>
              <a:spLocks/>
            </p:cNvSpPr>
            <p:nvPr/>
          </p:nvSpPr>
          <p:spPr bwMode="auto">
            <a:xfrm>
              <a:off x="292100" y="5548313"/>
              <a:ext cx="376238" cy="598487"/>
            </a:xfrm>
            <a:custGeom>
              <a:avLst/>
              <a:gdLst>
                <a:gd name="T0" fmla="*/ 71 w 77"/>
                <a:gd name="T1" fmla="*/ 24 h 122"/>
                <a:gd name="T2" fmla="*/ 66 w 77"/>
                <a:gd name="T3" fmla="*/ 29 h 122"/>
                <a:gd name="T4" fmla="*/ 66 w 77"/>
                <a:gd name="T5" fmla="*/ 58 h 122"/>
                <a:gd name="T6" fmla="*/ 66 w 77"/>
                <a:gd name="T7" fmla="*/ 58 h 122"/>
                <a:gd name="T8" fmla="*/ 66 w 77"/>
                <a:gd name="T9" fmla="*/ 59 h 122"/>
                <a:gd name="T10" fmla="*/ 63 w 77"/>
                <a:gd name="T11" fmla="*/ 61 h 122"/>
                <a:gd name="T12" fmla="*/ 61 w 77"/>
                <a:gd name="T13" fmla="*/ 59 h 122"/>
                <a:gd name="T14" fmla="*/ 61 w 77"/>
                <a:gd name="T15" fmla="*/ 14 h 122"/>
                <a:gd name="T16" fmla="*/ 55 w 77"/>
                <a:gd name="T17" fmla="*/ 8 h 122"/>
                <a:gd name="T18" fmla="*/ 50 w 77"/>
                <a:gd name="T19" fmla="*/ 14 h 122"/>
                <a:gd name="T20" fmla="*/ 50 w 77"/>
                <a:gd name="T21" fmla="*/ 58 h 122"/>
                <a:gd name="T22" fmla="*/ 50 w 77"/>
                <a:gd name="T23" fmla="*/ 58 h 122"/>
                <a:gd name="T24" fmla="*/ 50 w 77"/>
                <a:gd name="T25" fmla="*/ 58 h 122"/>
                <a:gd name="T26" fmla="*/ 47 w 77"/>
                <a:gd name="T27" fmla="*/ 61 h 122"/>
                <a:gd name="T28" fmla="*/ 44 w 77"/>
                <a:gd name="T29" fmla="*/ 58 h 122"/>
                <a:gd name="T30" fmla="*/ 44 w 77"/>
                <a:gd name="T31" fmla="*/ 5 h 122"/>
                <a:gd name="T32" fmla="*/ 39 w 77"/>
                <a:gd name="T33" fmla="*/ 0 h 122"/>
                <a:gd name="T34" fmla="*/ 33 w 77"/>
                <a:gd name="T35" fmla="*/ 5 h 122"/>
                <a:gd name="T36" fmla="*/ 33 w 77"/>
                <a:gd name="T37" fmla="*/ 58 h 122"/>
                <a:gd name="T38" fmla="*/ 33 w 77"/>
                <a:gd name="T39" fmla="*/ 58 h 122"/>
                <a:gd name="T40" fmla="*/ 33 w 77"/>
                <a:gd name="T41" fmla="*/ 59 h 122"/>
                <a:gd name="T42" fmla="*/ 31 w 77"/>
                <a:gd name="T43" fmla="*/ 61 h 122"/>
                <a:gd name="T44" fmla="*/ 28 w 77"/>
                <a:gd name="T45" fmla="*/ 59 h 122"/>
                <a:gd name="T46" fmla="*/ 28 w 77"/>
                <a:gd name="T47" fmla="*/ 14 h 122"/>
                <a:gd name="T48" fmla="*/ 23 w 77"/>
                <a:gd name="T49" fmla="*/ 8 h 122"/>
                <a:gd name="T50" fmla="*/ 17 w 77"/>
                <a:gd name="T51" fmla="*/ 14 h 122"/>
                <a:gd name="T52" fmla="*/ 17 w 77"/>
                <a:gd name="T53" fmla="*/ 53 h 122"/>
                <a:gd name="T54" fmla="*/ 17 w 77"/>
                <a:gd name="T55" fmla="*/ 53 h 122"/>
                <a:gd name="T56" fmla="*/ 17 w 77"/>
                <a:gd name="T57" fmla="*/ 64 h 122"/>
                <a:gd name="T58" fmla="*/ 17 w 77"/>
                <a:gd name="T59" fmla="*/ 65 h 122"/>
                <a:gd name="T60" fmla="*/ 17 w 77"/>
                <a:gd name="T61" fmla="*/ 80 h 122"/>
                <a:gd name="T62" fmla="*/ 14 w 77"/>
                <a:gd name="T63" fmla="*/ 82 h 122"/>
                <a:gd name="T64" fmla="*/ 12 w 77"/>
                <a:gd name="T65" fmla="*/ 80 h 122"/>
                <a:gd name="T66" fmla="*/ 12 w 77"/>
                <a:gd name="T67" fmla="*/ 53 h 122"/>
                <a:gd name="T68" fmla="*/ 6 w 77"/>
                <a:gd name="T69" fmla="*/ 48 h 122"/>
                <a:gd name="T70" fmla="*/ 0 w 77"/>
                <a:gd name="T71" fmla="*/ 53 h 122"/>
                <a:gd name="T72" fmla="*/ 0 w 77"/>
                <a:gd name="T73" fmla="*/ 74 h 122"/>
                <a:gd name="T74" fmla="*/ 0 w 77"/>
                <a:gd name="T75" fmla="*/ 74 h 122"/>
                <a:gd name="T76" fmla="*/ 0 w 77"/>
                <a:gd name="T77" fmla="*/ 75 h 122"/>
                <a:gd name="T78" fmla="*/ 10 w 77"/>
                <a:gd name="T79" fmla="*/ 114 h 122"/>
                <a:gd name="T80" fmla="*/ 31 w 77"/>
                <a:gd name="T81" fmla="*/ 122 h 122"/>
                <a:gd name="T82" fmla="*/ 47 w 77"/>
                <a:gd name="T83" fmla="*/ 122 h 122"/>
                <a:gd name="T84" fmla="*/ 73 w 77"/>
                <a:gd name="T85" fmla="*/ 107 h 122"/>
                <a:gd name="T86" fmla="*/ 77 w 77"/>
                <a:gd name="T87" fmla="*/ 72 h 122"/>
                <a:gd name="T88" fmla="*/ 77 w 77"/>
                <a:gd name="T89" fmla="*/ 72 h 122"/>
                <a:gd name="T90" fmla="*/ 77 w 77"/>
                <a:gd name="T91" fmla="*/ 29 h 122"/>
                <a:gd name="T92" fmla="*/ 71 w 77"/>
                <a:gd name="T93" fmla="*/ 2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122">
                  <a:moveTo>
                    <a:pt x="71" y="24"/>
                  </a:moveTo>
                  <a:cubicBezTo>
                    <a:pt x="68" y="24"/>
                    <a:pt x="66" y="26"/>
                    <a:pt x="66" y="29"/>
                  </a:cubicBezTo>
                  <a:cubicBezTo>
                    <a:pt x="66" y="58"/>
                    <a:pt x="66" y="58"/>
                    <a:pt x="66" y="58"/>
                  </a:cubicBezTo>
                  <a:cubicBezTo>
                    <a:pt x="66" y="58"/>
                    <a:pt x="66" y="58"/>
                    <a:pt x="66" y="58"/>
                  </a:cubicBezTo>
                  <a:cubicBezTo>
                    <a:pt x="66" y="59"/>
                    <a:pt x="66" y="59"/>
                    <a:pt x="66" y="59"/>
                  </a:cubicBezTo>
                  <a:cubicBezTo>
                    <a:pt x="66" y="60"/>
                    <a:pt x="65" y="61"/>
                    <a:pt x="63" y="61"/>
                  </a:cubicBezTo>
                  <a:cubicBezTo>
                    <a:pt x="62" y="61"/>
                    <a:pt x="61" y="60"/>
                    <a:pt x="61" y="59"/>
                  </a:cubicBezTo>
                  <a:cubicBezTo>
                    <a:pt x="61" y="14"/>
                    <a:pt x="61" y="14"/>
                    <a:pt x="61" y="14"/>
                  </a:cubicBezTo>
                  <a:cubicBezTo>
                    <a:pt x="61" y="11"/>
                    <a:pt x="58" y="8"/>
                    <a:pt x="55" y="8"/>
                  </a:cubicBezTo>
                  <a:cubicBezTo>
                    <a:pt x="52" y="8"/>
                    <a:pt x="50" y="11"/>
                    <a:pt x="50" y="14"/>
                  </a:cubicBezTo>
                  <a:cubicBezTo>
                    <a:pt x="50" y="58"/>
                    <a:pt x="50" y="58"/>
                    <a:pt x="50" y="58"/>
                  </a:cubicBezTo>
                  <a:cubicBezTo>
                    <a:pt x="50" y="58"/>
                    <a:pt x="50" y="58"/>
                    <a:pt x="50" y="58"/>
                  </a:cubicBezTo>
                  <a:cubicBezTo>
                    <a:pt x="50" y="58"/>
                    <a:pt x="50" y="58"/>
                    <a:pt x="50" y="58"/>
                  </a:cubicBezTo>
                  <a:cubicBezTo>
                    <a:pt x="50" y="59"/>
                    <a:pt x="48" y="61"/>
                    <a:pt x="47" y="61"/>
                  </a:cubicBezTo>
                  <a:cubicBezTo>
                    <a:pt x="45" y="61"/>
                    <a:pt x="44" y="59"/>
                    <a:pt x="44" y="58"/>
                  </a:cubicBezTo>
                  <a:cubicBezTo>
                    <a:pt x="44" y="5"/>
                    <a:pt x="44" y="5"/>
                    <a:pt x="44" y="5"/>
                  </a:cubicBezTo>
                  <a:cubicBezTo>
                    <a:pt x="44" y="2"/>
                    <a:pt x="42" y="0"/>
                    <a:pt x="39" y="0"/>
                  </a:cubicBezTo>
                  <a:cubicBezTo>
                    <a:pt x="36" y="0"/>
                    <a:pt x="33" y="2"/>
                    <a:pt x="33" y="5"/>
                  </a:cubicBezTo>
                  <a:cubicBezTo>
                    <a:pt x="33" y="58"/>
                    <a:pt x="33" y="58"/>
                    <a:pt x="33" y="58"/>
                  </a:cubicBezTo>
                  <a:cubicBezTo>
                    <a:pt x="33" y="58"/>
                    <a:pt x="33" y="58"/>
                    <a:pt x="33" y="58"/>
                  </a:cubicBezTo>
                  <a:cubicBezTo>
                    <a:pt x="33" y="59"/>
                    <a:pt x="33" y="59"/>
                    <a:pt x="33" y="59"/>
                  </a:cubicBezTo>
                  <a:cubicBezTo>
                    <a:pt x="33" y="60"/>
                    <a:pt x="32" y="61"/>
                    <a:pt x="31" y="61"/>
                  </a:cubicBezTo>
                  <a:cubicBezTo>
                    <a:pt x="29" y="61"/>
                    <a:pt x="28" y="60"/>
                    <a:pt x="28" y="59"/>
                  </a:cubicBezTo>
                  <a:cubicBezTo>
                    <a:pt x="28" y="14"/>
                    <a:pt x="28" y="14"/>
                    <a:pt x="28" y="14"/>
                  </a:cubicBezTo>
                  <a:cubicBezTo>
                    <a:pt x="28" y="11"/>
                    <a:pt x="26" y="8"/>
                    <a:pt x="23" y="8"/>
                  </a:cubicBezTo>
                  <a:cubicBezTo>
                    <a:pt x="20" y="8"/>
                    <a:pt x="17" y="11"/>
                    <a:pt x="17" y="14"/>
                  </a:cubicBezTo>
                  <a:cubicBezTo>
                    <a:pt x="17" y="53"/>
                    <a:pt x="17" y="53"/>
                    <a:pt x="17" y="53"/>
                  </a:cubicBezTo>
                  <a:cubicBezTo>
                    <a:pt x="17" y="53"/>
                    <a:pt x="17" y="53"/>
                    <a:pt x="17" y="53"/>
                  </a:cubicBezTo>
                  <a:cubicBezTo>
                    <a:pt x="17" y="64"/>
                    <a:pt x="17" y="64"/>
                    <a:pt x="17" y="64"/>
                  </a:cubicBezTo>
                  <a:cubicBezTo>
                    <a:pt x="17" y="65"/>
                    <a:pt x="17" y="65"/>
                    <a:pt x="17" y="65"/>
                  </a:cubicBezTo>
                  <a:cubicBezTo>
                    <a:pt x="17" y="80"/>
                    <a:pt x="17" y="80"/>
                    <a:pt x="17" y="80"/>
                  </a:cubicBezTo>
                  <a:cubicBezTo>
                    <a:pt x="17" y="81"/>
                    <a:pt x="16" y="82"/>
                    <a:pt x="14" y="82"/>
                  </a:cubicBezTo>
                  <a:cubicBezTo>
                    <a:pt x="13" y="82"/>
                    <a:pt x="12" y="81"/>
                    <a:pt x="12" y="80"/>
                  </a:cubicBezTo>
                  <a:cubicBezTo>
                    <a:pt x="12" y="53"/>
                    <a:pt x="12" y="53"/>
                    <a:pt x="12" y="53"/>
                  </a:cubicBezTo>
                  <a:cubicBezTo>
                    <a:pt x="12" y="50"/>
                    <a:pt x="9" y="48"/>
                    <a:pt x="6" y="48"/>
                  </a:cubicBezTo>
                  <a:cubicBezTo>
                    <a:pt x="3" y="48"/>
                    <a:pt x="0" y="50"/>
                    <a:pt x="0" y="53"/>
                  </a:cubicBezTo>
                  <a:cubicBezTo>
                    <a:pt x="0" y="74"/>
                    <a:pt x="0" y="74"/>
                    <a:pt x="0" y="74"/>
                  </a:cubicBezTo>
                  <a:cubicBezTo>
                    <a:pt x="0" y="74"/>
                    <a:pt x="0" y="74"/>
                    <a:pt x="0" y="74"/>
                  </a:cubicBezTo>
                  <a:cubicBezTo>
                    <a:pt x="0" y="75"/>
                    <a:pt x="0" y="75"/>
                    <a:pt x="0" y="75"/>
                  </a:cubicBezTo>
                  <a:cubicBezTo>
                    <a:pt x="0" y="86"/>
                    <a:pt x="0" y="104"/>
                    <a:pt x="10" y="114"/>
                  </a:cubicBezTo>
                  <a:cubicBezTo>
                    <a:pt x="15" y="119"/>
                    <a:pt x="22" y="122"/>
                    <a:pt x="31" y="122"/>
                  </a:cubicBezTo>
                  <a:cubicBezTo>
                    <a:pt x="47" y="122"/>
                    <a:pt x="47" y="122"/>
                    <a:pt x="47" y="122"/>
                  </a:cubicBezTo>
                  <a:cubicBezTo>
                    <a:pt x="61" y="122"/>
                    <a:pt x="69" y="117"/>
                    <a:pt x="73" y="107"/>
                  </a:cubicBezTo>
                  <a:cubicBezTo>
                    <a:pt x="77" y="98"/>
                    <a:pt x="77" y="84"/>
                    <a:pt x="77" y="72"/>
                  </a:cubicBezTo>
                  <a:cubicBezTo>
                    <a:pt x="77" y="72"/>
                    <a:pt x="77" y="72"/>
                    <a:pt x="77" y="72"/>
                  </a:cubicBezTo>
                  <a:cubicBezTo>
                    <a:pt x="77" y="29"/>
                    <a:pt x="77" y="29"/>
                    <a:pt x="77" y="29"/>
                  </a:cubicBezTo>
                  <a:cubicBezTo>
                    <a:pt x="77" y="26"/>
                    <a:pt x="74" y="24"/>
                    <a:pt x="71"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 name="Freeform 59">
              <a:extLst>
                <a:ext uri="{FF2B5EF4-FFF2-40B4-BE49-F238E27FC236}">
                  <a16:creationId xmlns:a16="http://schemas.microsoft.com/office/drawing/2014/main" id="{3B3D056D-9BBA-9445-996F-E45AA87232A7}"/>
                </a:ext>
              </a:extLst>
            </p:cNvPr>
            <p:cNvSpPr>
              <a:spLocks noEditPoints="1"/>
            </p:cNvSpPr>
            <p:nvPr/>
          </p:nvSpPr>
          <p:spPr bwMode="auto">
            <a:xfrm>
              <a:off x="0" y="5367338"/>
              <a:ext cx="960438" cy="960437"/>
            </a:xfrm>
            <a:custGeom>
              <a:avLst/>
              <a:gdLst>
                <a:gd name="T0" fmla="*/ 99 w 197"/>
                <a:gd name="T1" fmla="*/ 0 h 196"/>
                <a:gd name="T2" fmla="*/ 0 w 197"/>
                <a:gd name="T3" fmla="*/ 98 h 196"/>
                <a:gd name="T4" fmla="*/ 99 w 197"/>
                <a:gd name="T5" fmla="*/ 196 h 196"/>
                <a:gd name="T6" fmla="*/ 197 w 197"/>
                <a:gd name="T7" fmla="*/ 98 h 196"/>
                <a:gd name="T8" fmla="*/ 99 w 197"/>
                <a:gd name="T9" fmla="*/ 0 h 196"/>
                <a:gd name="T10" fmla="*/ 142 w 197"/>
                <a:gd name="T11" fmla="*/ 109 h 196"/>
                <a:gd name="T12" fmla="*/ 142 w 197"/>
                <a:gd name="T13" fmla="*/ 109 h 196"/>
                <a:gd name="T14" fmla="*/ 138 w 197"/>
                <a:gd name="T15" fmla="*/ 146 h 196"/>
                <a:gd name="T16" fmla="*/ 107 w 197"/>
                <a:gd name="T17" fmla="*/ 164 h 196"/>
                <a:gd name="T18" fmla="*/ 91 w 197"/>
                <a:gd name="T19" fmla="*/ 164 h 196"/>
                <a:gd name="T20" fmla="*/ 67 w 197"/>
                <a:gd name="T21" fmla="*/ 155 h 196"/>
                <a:gd name="T22" fmla="*/ 55 w 197"/>
                <a:gd name="T23" fmla="*/ 118 h 196"/>
                <a:gd name="T24" fmla="*/ 55 w 197"/>
                <a:gd name="T25" fmla="*/ 118 h 196"/>
                <a:gd name="T26" fmla="*/ 55 w 197"/>
                <a:gd name="T27" fmla="*/ 115 h 196"/>
                <a:gd name="T28" fmla="*/ 55 w 197"/>
                <a:gd name="T29" fmla="*/ 114 h 196"/>
                <a:gd name="T30" fmla="*/ 55 w 197"/>
                <a:gd name="T31" fmla="*/ 90 h 196"/>
                <a:gd name="T32" fmla="*/ 66 w 197"/>
                <a:gd name="T33" fmla="*/ 79 h 196"/>
                <a:gd name="T34" fmla="*/ 72 w 197"/>
                <a:gd name="T35" fmla="*/ 81 h 196"/>
                <a:gd name="T36" fmla="*/ 72 w 197"/>
                <a:gd name="T37" fmla="*/ 51 h 196"/>
                <a:gd name="T38" fmla="*/ 83 w 197"/>
                <a:gd name="T39" fmla="*/ 40 h 196"/>
                <a:gd name="T40" fmla="*/ 88 w 197"/>
                <a:gd name="T41" fmla="*/ 41 h 196"/>
                <a:gd name="T42" fmla="*/ 99 w 197"/>
                <a:gd name="T43" fmla="*/ 31 h 196"/>
                <a:gd name="T44" fmla="*/ 110 w 197"/>
                <a:gd name="T45" fmla="*/ 41 h 196"/>
                <a:gd name="T46" fmla="*/ 115 w 197"/>
                <a:gd name="T47" fmla="*/ 40 h 196"/>
                <a:gd name="T48" fmla="*/ 126 w 197"/>
                <a:gd name="T49" fmla="*/ 51 h 196"/>
                <a:gd name="T50" fmla="*/ 126 w 197"/>
                <a:gd name="T51" fmla="*/ 57 h 196"/>
                <a:gd name="T52" fmla="*/ 131 w 197"/>
                <a:gd name="T53" fmla="*/ 55 h 196"/>
                <a:gd name="T54" fmla="*/ 142 w 197"/>
                <a:gd name="T55" fmla="*/ 66 h 196"/>
                <a:gd name="T56" fmla="*/ 142 w 197"/>
                <a:gd name="T57" fmla="*/ 109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7" h="196">
                  <a:moveTo>
                    <a:pt x="99" y="0"/>
                  </a:moveTo>
                  <a:cubicBezTo>
                    <a:pt x="44" y="0"/>
                    <a:pt x="0" y="43"/>
                    <a:pt x="0" y="98"/>
                  </a:cubicBezTo>
                  <a:cubicBezTo>
                    <a:pt x="0" y="152"/>
                    <a:pt x="44" y="196"/>
                    <a:pt x="99" y="196"/>
                  </a:cubicBezTo>
                  <a:cubicBezTo>
                    <a:pt x="153" y="196"/>
                    <a:pt x="197" y="152"/>
                    <a:pt x="197" y="98"/>
                  </a:cubicBezTo>
                  <a:cubicBezTo>
                    <a:pt x="197" y="43"/>
                    <a:pt x="153" y="0"/>
                    <a:pt x="99" y="0"/>
                  </a:cubicBezTo>
                  <a:close/>
                  <a:moveTo>
                    <a:pt x="142" y="109"/>
                  </a:moveTo>
                  <a:cubicBezTo>
                    <a:pt x="142" y="109"/>
                    <a:pt x="142" y="109"/>
                    <a:pt x="142" y="109"/>
                  </a:cubicBezTo>
                  <a:cubicBezTo>
                    <a:pt x="142" y="122"/>
                    <a:pt x="142" y="136"/>
                    <a:pt x="138" y="146"/>
                  </a:cubicBezTo>
                  <a:cubicBezTo>
                    <a:pt x="133" y="158"/>
                    <a:pt x="123" y="164"/>
                    <a:pt x="107" y="164"/>
                  </a:cubicBezTo>
                  <a:cubicBezTo>
                    <a:pt x="91" y="164"/>
                    <a:pt x="91" y="164"/>
                    <a:pt x="91" y="164"/>
                  </a:cubicBezTo>
                  <a:cubicBezTo>
                    <a:pt x="81" y="164"/>
                    <a:pt x="72" y="161"/>
                    <a:pt x="67" y="155"/>
                  </a:cubicBezTo>
                  <a:cubicBezTo>
                    <a:pt x="57" y="145"/>
                    <a:pt x="55" y="130"/>
                    <a:pt x="55" y="118"/>
                  </a:cubicBezTo>
                  <a:cubicBezTo>
                    <a:pt x="55" y="118"/>
                    <a:pt x="55" y="118"/>
                    <a:pt x="55" y="118"/>
                  </a:cubicBezTo>
                  <a:cubicBezTo>
                    <a:pt x="55" y="115"/>
                    <a:pt x="55" y="115"/>
                    <a:pt x="55" y="115"/>
                  </a:cubicBezTo>
                  <a:cubicBezTo>
                    <a:pt x="55" y="115"/>
                    <a:pt x="55" y="115"/>
                    <a:pt x="55" y="114"/>
                  </a:cubicBezTo>
                  <a:cubicBezTo>
                    <a:pt x="55" y="90"/>
                    <a:pt x="55" y="90"/>
                    <a:pt x="55" y="90"/>
                  </a:cubicBezTo>
                  <a:cubicBezTo>
                    <a:pt x="55" y="84"/>
                    <a:pt x="60" y="79"/>
                    <a:pt x="66" y="79"/>
                  </a:cubicBezTo>
                  <a:cubicBezTo>
                    <a:pt x="68" y="79"/>
                    <a:pt x="70" y="80"/>
                    <a:pt x="72" y="81"/>
                  </a:cubicBezTo>
                  <a:cubicBezTo>
                    <a:pt x="72" y="51"/>
                    <a:pt x="72" y="51"/>
                    <a:pt x="72" y="51"/>
                  </a:cubicBezTo>
                  <a:cubicBezTo>
                    <a:pt x="72" y="45"/>
                    <a:pt x="77" y="40"/>
                    <a:pt x="83" y="40"/>
                  </a:cubicBezTo>
                  <a:cubicBezTo>
                    <a:pt x="85" y="40"/>
                    <a:pt x="86" y="40"/>
                    <a:pt x="88" y="41"/>
                  </a:cubicBezTo>
                  <a:cubicBezTo>
                    <a:pt x="89" y="36"/>
                    <a:pt x="93" y="31"/>
                    <a:pt x="99" y="31"/>
                  </a:cubicBezTo>
                  <a:cubicBezTo>
                    <a:pt x="104" y="31"/>
                    <a:pt x="109" y="36"/>
                    <a:pt x="110" y="41"/>
                  </a:cubicBezTo>
                  <a:cubicBezTo>
                    <a:pt x="111" y="40"/>
                    <a:pt x="113" y="40"/>
                    <a:pt x="115" y="40"/>
                  </a:cubicBezTo>
                  <a:cubicBezTo>
                    <a:pt x="121" y="40"/>
                    <a:pt x="126" y="45"/>
                    <a:pt x="126" y="51"/>
                  </a:cubicBezTo>
                  <a:cubicBezTo>
                    <a:pt x="126" y="57"/>
                    <a:pt x="126" y="57"/>
                    <a:pt x="126" y="57"/>
                  </a:cubicBezTo>
                  <a:cubicBezTo>
                    <a:pt x="128" y="56"/>
                    <a:pt x="129" y="55"/>
                    <a:pt x="131" y="55"/>
                  </a:cubicBezTo>
                  <a:cubicBezTo>
                    <a:pt x="137" y="55"/>
                    <a:pt x="142" y="60"/>
                    <a:pt x="142" y="66"/>
                  </a:cubicBezTo>
                  <a:lnTo>
                    <a:pt x="142"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30" name="Group 29">
            <a:extLst>
              <a:ext uri="{FF2B5EF4-FFF2-40B4-BE49-F238E27FC236}">
                <a16:creationId xmlns:a16="http://schemas.microsoft.com/office/drawing/2014/main" id="{4EBE6962-0BF0-9048-ABF8-3DB96053C7A7}"/>
              </a:ext>
            </a:extLst>
          </p:cNvPr>
          <p:cNvGrpSpPr/>
          <p:nvPr/>
        </p:nvGrpSpPr>
        <p:grpSpPr>
          <a:xfrm rot="16200000">
            <a:off x="-145015" y="-47160"/>
            <a:ext cx="2417007" cy="2126977"/>
            <a:chOff x="6904383" y="0"/>
            <a:chExt cx="2417007" cy="2126977"/>
          </a:xfrm>
        </p:grpSpPr>
        <p:sp>
          <p:nvSpPr>
            <p:cNvPr id="31" name="Diagonal Stripe 30">
              <a:extLst>
                <a:ext uri="{FF2B5EF4-FFF2-40B4-BE49-F238E27FC236}">
                  <a16:creationId xmlns:a16="http://schemas.microsoft.com/office/drawing/2014/main" id="{3A4215A7-6A62-1B47-92DB-B8A174DBA084}"/>
                </a:ext>
              </a:extLst>
            </p:cNvPr>
            <p:cNvSpPr/>
            <p:nvPr/>
          </p:nvSpPr>
          <p:spPr>
            <a:xfrm rot="5400000">
              <a:off x="6960703" y="-56320"/>
              <a:ext cx="2126977" cy="2239618"/>
            </a:xfrm>
            <a:prstGeom prst="diagStrip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B97464E8-ACDC-A44B-9395-8ABD00F18A9B}"/>
                </a:ext>
              </a:extLst>
            </p:cNvPr>
            <p:cNvSpPr txBox="1"/>
            <p:nvPr/>
          </p:nvSpPr>
          <p:spPr>
            <a:xfrm rot="2619463">
              <a:off x="7297215" y="485318"/>
              <a:ext cx="2024175" cy="683264"/>
            </a:xfrm>
            <a:prstGeom prst="rect">
              <a:avLst/>
            </a:prstGeom>
            <a:noFill/>
          </p:spPr>
          <p:txBody>
            <a:bodyPr wrap="square" rtlCol="0">
              <a:spAutoFit/>
            </a:bodyPr>
            <a:lstStyle/>
            <a:p>
              <a:pPr algn="ctr">
                <a:lnSpc>
                  <a:spcPct val="80000"/>
                </a:lnSpc>
              </a:pPr>
              <a:r>
                <a:rPr lang="en-US" sz="1600" b="1" dirty="0">
                  <a:solidFill>
                    <a:schemeClr val="bg1"/>
                  </a:solidFill>
                  <a:latin typeface="Arial" panose="020B0604020202020204" pitchFamily="34" charset="0"/>
                  <a:cs typeface="Arial" panose="020B0604020202020204" pitchFamily="34" charset="0"/>
                </a:rPr>
                <a:t>ADD YOUR CONTENT </a:t>
              </a:r>
              <a:br>
                <a:rPr lang="en-US" sz="1600" b="1" dirty="0">
                  <a:solidFill>
                    <a:schemeClr val="bg1"/>
                  </a:solidFill>
                  <a:latin typeface="Arial" panose="020B0604020202020204" pitchFamily="34" charset="0"/>
                  <a:cs typeface="Arial" panose="020B0604020202020204" pitchFamily="34" charset="0"/>
                </a:rPr>
              </a:br>
              <a:r>
                <a:rPr lang="en-US" sz="1600" b="1" dirty="0">
                  <a:solidFill>
                    <a:schemeClr val="bg1"/>
                  </a:solidFill>
                  <a:latin typeface="Arial" panose="020B0604020202020204" pitchFamily="34" charset="0"/>
                  <a:cs typeface="Arial" panose="020B0604020202020204" pitchFamily="34" charset="0"/>
                </a:rPr>
                <a:t>TO THIS PAGE</a:t>
              </a:r>
            </a:p>
          </p:txBody>
        </p:sp>
      </p:grpSp>
    </p:spTree>
    <p:extLst>
      <p:ext uri="{BB962C8B-B14F-4D97-AF65-F5344CB8AC3E}">
        <p14:creationId xmlns:p14="http://schemas.microsoft.com/office/powerpoint/2010/main" val="2269361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95F16C-648E-CE40-809F-5C0EFC1359E5}"/>
              </a:ext>
            </a:extLst>
          </p:cNvPr>
          <p:cNvPicPr>
            <a:picLocks noChangeAspect="1"/>
          </p:cNvPicPr>
          <p:nvPr/>
        </p:nvPicPr>
        <p:blipFill rotWithShape="1">
          <a:blip r:embed="rId3"/>
          <a:srcRect l="27654" t="19989" r="27654" b="6362"/>
          <a:stretch/>
        </p:blipFill>
        <p:spPr>
          <a:xfrm>
            <a:off x="438149" y="382773"/>
            <a:ext cx="3641169" cy="3997059"/>
          </a:xfrm>
          <a:prstGeom prst="rect">
            <a:avLst/>
          </a:prstGeom>
        </p:spPr>
      </p:pic>
      <p:sp>
        <p:nvSpPr>
          <p:cNvPr id="2" name="Title 1">
            <a:extLst>
              <a:ext uri="{FF2B5EF4-FFF2-40B4-BE49-F238E27FC236}">
                <a16:creationId xmlns:a16="http://schemas.microsoft.com/office/drawing/2014/main" id="{2A86CEC6-0395-2947-B097-93379371FA20}"/>
              </a:ext>
            </a:extLst>
          </p:cNvPr>
          <p:cNvSpPr>
            <a:spLocks noGrp="1"/>
          </p:cNvSpPr>
          <p:nvPr>
            <p:ph type="ctrTitle"/>
          </p:nvPr>
        </p:nvSpPr>
        <p:spPr>
          <a:xfrm>
            <a:off x="4445000" y="322356"/>
            <a:ext cx="4394200" cy="771751"/>
          </a:xfrm>
        </p:spPr>
        <p:txBody>
          <a:bodyPr>
            <a:noAutofit/>
          </a:bodyPr>
          <a:lstStyle/>
          <a:p>
            <a:r>
              <a:rPr lang="en-US" dirty="0"/>
              <a:t>ADDING NEW DEPENDENTS TITLE GOES HERE</a:t>
            </a:r>
          </a:p>
        </p:txBody>
      </p:sp>
      <p:sp>
        <p:nvSpPr>
          <p:cNvPr id="3" name="Subtitle 2">
            <a:extLst>
              <a:ext uri="{FF2B5EF4-FFF2-40B4-BE49-F238E27FC236}">
                <a16:creationId xmlns:a16="http://schemas.microsoft.com/office/drawing/2014/main" id="{CD2EA215-090F-0A46-880F-CC4E87DA2004}"/>
              </a:ext>
            </a:extLst>
          </p:cNvPr>
          <p:cNvSpPr>
            <a:spLocks noGrp="1"/>
          </p:cNvSpPr>
          <p:nvPr>
            <p:ph type="subTitle" idx="1"/>
          </p:nvPr>
        </p:nvSpPr>
        <p:spPr/>
        <p:txBody>
          <a:bodyPr>
            <a:noAutofit/>
          </a:bodyPr>
          <a:lstStyle/>
          <a:p>
            <a:r>
              <a:rPr lang="en-US" dirty="0"/>
              <a:t>Make sure they’re covered, </a:t>
            </a:r>
            <a:br>
              <a:rPr lang="en-US" dirty="0"/>
            </a:br>
            <a:r>
              <a:rPr lang="en-US" dirty="0"/>
              <a:t>right from the start</a:t>
            </a:r>
          </a:p>
        </p:txBody>
      </p:sp>
      <p:sp>
        <p:nvSpPr>
          <p:cNvPr id="4" name="Text Placeholder 3">
            <a:extLst>
              <a:ext uri="{FF2B5EF4-FFF2-40B4-BE49-F238E27FC236}">
                <a16:creationId xmlns:a16="http://schemas.microsoft.com/office/drawing/2014/main" id="{08FE8109-28F6-CD4C-A482-294AEC5DE6D6}"/>
              </a:ext>
            </a:extLst>
          </p:cNvPr>
          <p:cNvSpPr>
            <a:spLocks noGrp="1"/>
          </p:cNvSpPr>
          <p:nvPr>
            <p:ph type="body" sz="quarter" idx="13"/>
          </p:nvPr>
        </p:nvSpPr>
        <p:spPr>
          <a:xfrm>
            <a:off x="4445000" y="2000296"/>
            <a:ext cx="4257003" cy="3985986"/>
          </a:xfrm>
        </p:spPr>
        <p:txBody>
          <a:bodyPr>
            <a:noAutofit/>
          </a:bodyPr>
          <a:lstStyle/>
          <a:p>
            <a:r>
              <a:rPr lang="en-US" b="1" dirty="0"/>
              <a:t>This slide is designed to include </a:t>
            </a:r>
            <a:r>
              <a:rPr lang="en-US" dirty="0"/>
              <a:t>all information </a:t>
            </a:r>
            <a:br>
              <a:rPr lang="en-US" dirty="0"/>
            </a:br>
            <a:r>
              <a:rPr lang="en-US" dirty="0"/>
              <a:t>about how an employee can add new dependents to </a:t>
            </a:r>
            <a:br>
              <a:rPr lang="en-US" dirty="0"/>
            </a:br>
            <a:r>
              <a:rPr lang="en-US" dirty="0"/>
              <a:t>their existing benefits, including medical, dental and vision. </a:t>
            </a:r>
            <a:br>
              <a:rPr lang="en-US" dirty="0"/>
            </a:br>
            <a:r>
              <a:rPr lang="en-US" dirty="0"/>
              <a:t>This slide can communicate not only how that process works, but also different plan options that might be better </a:t>
            </a:r>
            <a:br>
              <a:rPr lang="en-US" dirty="0"/>
            </a:br>
            <a:r>
              <a:rPr lang="en-US" dirty="0"/>
              <a:t>for growing families.</a:t>
            </a:r>
          </a:p>
          <a:p>
            <a:r>
              <a:rPr lang="en-US" b="1" dirty="0"/>
              <a:t>Don’t forget to break content up with bullets</a:t>
            </a:r>
          </a:p>
          <a:p>
            <a:pPr marL="171450" lvl="0" indent="-171450">
              <a:lnSpc>
                <a:spcPct val="80000"/>
              </a:lnSpc>
              <a:buClr>
                <a:srgbClr val="009BDF"/>
              </a:buClr>
              <a:buFont typeface="Arial" panose="020B0604020202020204" pitchFamily="34" charset="0"/>
              <a:buChar char="•"/>
            </a:pPr>
            <a:r>
              <a:rPr lang="en-US" dirty="0"/>
              <a:t>So it’s easier to read</a:t>
            </a:r>
          </a:p>
          <a:p>
            <a:pPr marL="171450" lvl="0" indent="-171450">
              <a:lnSpc>
                <a:spcPct val="80000"/>
              </a:lnSpc>
              <a:buClr>
                <a:srgbClr val="009BDF"/>
              </a:buClr>
              <a:buFont typeface="Arial" panose="020B0604020202020204" pitchFamily="34" charset="0"/>
              <a:buChar char="•"/>
            </a:pPr>
            <a:r>
              <a:rPr lang="en-US" dirty="0"/>
              <a:t>And scan</a:t>
            </a:r>
          </a:p>
          <a:p>
            <a:pPr marL="171450" lvl="0" indent="-171450">
              <a:lnSpc>
                <a:spcPct val="80000"/>
              </a:lnSpc>
              <a:buClr>
                <a:srgbClr val="009BDF"/>
              </a:buClr>
              <a:buFont typeface="Arial" panose="020B0604020202020204" pitchFamily="34" charset="0"/>
              <a:buChar char="•"/>
            </a:pPr>
            <a:r>
              <a:rPr lang="en-US" dirty="0"/>
              <a:t>Consider using them for lists of like information</a:t>
            </a:r>
          </a:p>
        </p:txBody>
      </p:sp>
      <p:sp>
        <p:nvSpPr>
          <p:cNvPr id="5" name="Text Placeholder 4">
            <a:extLst>
              <a:ext uri="{FF2B5EF4-FFF2-40B4-BE49-F238E27FC236}">
                <a16:creationId xmlns:a16="http://schemas.microsoft.com/office/drawing/2014/main" id="{0E8F0E8C-11E6-5F46-8723-ACEE26D153F4}"/>
              </a:ext>
            </a:extLst>
          </p:cNvPr>
          <p:cNvSpPr>
            <a:spLocks noGrp="1"/>
          </p:cNvSpPr>
          <p:nvPr>
            <p:ph type="body" sz="quarter" idx="14"/>
          </p:nvPr>
        </p:nvSpPr>
        <p:spPr>
          <a:xfrm>
            <a:off x="438150" y="4414904"/>
            <a:ext cx="3641168" cy="229646"/>
          </a:xfrm>
        </p:spPr>
        <p:txBody>
          <a:bodyPr>
            <a:noAutofit/>
          </a:bodyPr>
          <a:lstStyle/>
          <a:p>
            <a:r>
              <a:rPr lang="en-US" sz="1300" dirty="0"/>
              <a:t>PICKING THE RIGHT PEDIATRICIAN</a:t>
            </a:r>
          </a:p>
          <a:p>
            <a:endParaRPr lang="en-US" dirty="0"/>
          </a:p>
        </p:txBody>
      </p:sp>
      <p:sp>
        <p:nvSpPr>
          <p:cNvPr id="6" name="Text Placeholder 5">
            <a:extLst>
              <a:ext uri="{FF2B5EF4-FFF2-40B4-BE49-F238E27FC236}">
                <a16:creationId xmlns:a16="http://schemas.microsoft.com/office/drawing/2014/main" id="{6D8C4B90-2491-F440-BC4F-31DA788DA250}"/>
              </a:ext>
            </a:extLst>
          </p:cNvPr>
          <p:cNvSpPr>
            <a:spLocks noGrp="1"/>
          </p:cNvSpPr>
          <p:nvPr>
            <p:ph type="body" sz="quarter" idx="15"/>
          </p:nvPr>
        </p:nvSpPr>
        <p:spPr>
          <a:xfrm>
            <a:off x="1272255" y="4836471"/>
            <a:ext cx="2593163" cy="722547"/>
          </a:xfrm>
        </p:spPr>
        <p:txBody>
          <a:bodyPr>
            <a:noAutofit/>
          </a:bodyPr>
          <a:lstStyle/>
          <a:p>
            <a:pPr>
              <a:lnSpc>
                <a:spcPct val="100000"/>
              </a:lnSpc>
            </a:pPr>
            <a:r>
              <a:rPr lang="en-US" b="1" dirty="0"/>
              <a:t>RESEARCH, RESEARCH, RESEARCH</a:t>
            </a:r>
            <a:r>
              <a:rPr lang="en-US" dirty="0"/>
              <a:t>. </a:t>
            </a:r>
            <a:br>
              <a:rPr lang="en-US" dirty="0"/>
            </a:br>
            <a:r>
              <a:rPr lang="en-US" dirty="0"/>
              <a:t>Ask friends and family for recommendations, check credentials and make sure they accept your insurance. </a:t>
            </a:r>
          </a:p>
        </p:txBody>
      </p:sp>
      <p:sp>
        <p:nvSpPr>
          <p:cNvPr id="7" name="Text Placeholder 6">
            <a:extLst>
              <a:ext uri="{FF2B5EF4-FFF2-40B4-BE49-F238E27FC236}">
                <a16:creationId xmlns:a16="http://schemas.microsoft.com/office/drawing/2014/main" id="{BDC28859-5821-8446-B1BE-60A3C3B0AFF0}"/>
              </a:ext>
            </a:extLst>
          </p:cNvPr>
          <p:cNvSpPr>
            <a:spLocks noGrp="1"/>
          </p:cNvSpPr>
          <p:nvPr>
            <p:ph type="body" sz="quarter" idx="16"/>
          </p:nvPr>
        </p:nvSpPr>
        <p:spPr>
          <a:xfrm>
            <a:off x="1272255" y="5670379"/>
            <a:ext cx="2593163" cy="722547"/>
          </a:xfrm>
        </p:spPr>
        <p:txBody>
          <a:bodyPr>
            <a:noAutofit/>
          </a:bodyPr>
          <a:lstStyle/>
          <a:p>
            <a:pPr>
              <a:lnSpc>
                <a:spcPct val="100000"/>
              </a:lnSpc>
            </a:pPr>
            <a:r>
              <a:rPr lang="en-US" b="1" dirty="0"/>
              <a:t>COMPATIBILITY CHECK. </a:t>
            </a:r>
            <a:r>
              <a:rPr lang="en-US" dirty="0"/>
              <a:t>Before the child arrives, make an appointment to get to know your possible pediatrician and make sure you click. </a:t>
            </a:r>
          </a:p>
        </p:txBody>
      </p:sp>
      <p:sp>
        <p:nvSpPr>
          <p:cNvPr id="11" name="TextBox 10">
            <a:extLst>
              <a:ext uri="{FF2B5EF4-FFF2-40B4-BE49-F238E27FC236}">
                <a16:creationId xmlns:a16="http://schemas.microsoft.com/office/drawing/2014/main" id="{5E0571EB-3221-4547-8476-40803ECC7EBD}"/>
              </a:ext>
            </a:extLst>
          </p:cNvPr>
          <p:cNvSpPr txBox="1"/>
          <p:nvPr/>
        </p:nvSpPr>
        <p:spPr>
          <a:xfrm>
            <a:off x="4445000" y="4936561"/>
            <a:ext cx="3945965" cy="1107996"/>
          </a:xfrm>
          <a:prstGeom prst="rect">
            <a:avLst/>
          </a:prstGeom>
          <a:noFill/>
        </p:spPr>
        <p:txBody>
          <a:bodyPr wrap="square" rtlCol="0">
            <a:spAutoFit/>
          </a:bodyPr>
          <a:lstStyle/>
          <a:p>
            <a:r>
              <a:rPr lang="en-US" sz="1200" b="1" dirty="0">
                <a:solidFill>
                  <a:srgbClr val="009BDF"/>
                </a:solidFill>
                <a:latin typeface="Arial" panose="020B0604020202020204" pitchFamily="34" charset="0"/>
                <a:cs typeface="Arial" panose="020B0604020202020204" pitchFamily="34" charset="0"/>
              </a:rPr>
              <a:t>Blue copy is designed for next steps the employee should take, either to get more information or access the benefit. Put additional URLs or phone numbers in this space.</a:t>
            </a:r>
          </a:p>
          <a:p>
            <a:endParaRPr lang="en-US" dirty="0"/>
          </a:p>
        </p:txBody>
      </p:sp>
      <p:pic>
        <p:nvPicPr>
          <p:cNvPr id="13" name="Picture 12">
            <a:extLst>
              <a:ext uri="{FF2B5EF4-FFF2-40B4-BE49-F238E27FC236}">
                <a16:creationId xmlns:a16="http://schemas.microsoft.com/office/drawing/2014/main" id="{DCBBEF39-9704-5945-A397-7B1EB2225B82}"/>
              </a:ext>
            </a:extLst>
          </p:cNvPr>
          <p:cNvPicPr>
            <a:picLocks noChangeAspect="1"/>
          </p:cNvPicPr>
          <p:nvPr/>
        </p:nvPicPr>
        <p:blipFill rotWithShape="1">
          <a:blip r:embed="rId4"/>
          <a:srcRect l="28354" t="18941" r="22813" b="178"/>
          <a:stretch/>
        </p:blipFill>
        <p:spPr>
          <a:xfrm>
            <a:off x="438150" y="382773"/>
            <a:ext cx="3641168" cy="4004143"/>
          </a:xfrm>
          <a:prstGeom prst="rect">
            <a:avLst/>
          </a:prstGeom>
        </p:spPr>
      </p:pic>
      <p:grpSp>
        <p:nvGrpSpPr>
          <p:cNvPr id="18" name="Group 17">
            <a:extLst>
              <a:ext uri="{FF2B5EF4-FFF2-40B4-BE49-F238E27FC236}">
                <a16:creationId xmlns:a16="http://schemas.microsoft.com/office/drawing/2014/main" id="{60327E27-ACDC-5642-A79D-9BBFDD601E72}"/>
              </a:ext>
            </a:extLst>
          </p:cNvPr>
          <p:cNvGrpSpPr/>
          <p:nvPr/>
        </p:nvGrpSpPr>
        <p:grpSpPr>
          <a:xfrm>
            <a:off x="689453" y="4916691"/>
            <a:ext cx="455689" cy="457200"/>
            <a:chOff x="2497138" y="5367338"/>
            <a:chExt cx="957263" cy="960437"/>
          </a:xfrm>
          <a:solidFill>
            <a:srgbClr val="009BDF"/>
          </a:solidFill>
        </p:grpSpPr>
        <p:sp>
          <p:nvSpPr>
            <p:cNvPr id="19" name="Freeform 62">
              <a:extLst>
                <a:ext uri="{FF2B5EF4-FFF2-40B4-BE49-F238E27FC236}">
                  <a16:creationId xmlns:a16="http://schemas.microsoft.com/office/drawing/2014/main" id="{786C67F7-8184-A646-A74D-2E267B1B1311}"/>
                </a:ext>
              </a:extLst>
            </p:cNvPr>
            <p:cNvSpPr>
              <a:spLocks/>
            </p:cNvSpPr>
            <p:nvPr/>
          </p:nvSpPr>
          <p:spPr bwMode="auto">
            <a:xfrm>
              <a:off x="2819400" y="5661025"/>
              <a:ext cx="371475" cy="514350"/>
            </a:xfrm>
            <a:custGeom>
              <a:avLst/>
              <a:gdLst>
                <a:gd name="T0" fmla="*/ 70 w 76"/>
                <a:gd name="T1" fmla="*/ 39 h 105"/>
                <a:gd name="T2" fmla="*/ 64 w 76"/>
                <a:gd name="T3" fmla="*/ 42 h 105"/>
                <a:gd name="T4" fmla="*/ 62 w 76"/>
                <a:gd name="T5" fmla="*/ 44 h 105"/>
                <a:gd name="T6" fmla="*/ 62 w 76"/>
                <a:gd name="T7" fmla="*/ 44 h 105"/>
                <a:gd name="T8" fmla="*/ 60 w 76"/>
                <a:gd name="T9" fmla="*/ 42 h 105"/>
                <a:gd name="T10" fmla="*/ 54 w 76"/>
                <a:gd name="T11" fmla="*/ 39 h 105"/>
                <a:gd name="T12" fmla="*/ 48 w 76"/>
                <a:gd name="T13" fmla="*/ 42 h 105"/>
                <a:gd name="T14" fmla="*/ 46 w 76"/>
                <a:gd name="T15" fmla="*/ 44 h 105"/>
                <a:gd name="T16" fmla="*/ 44 w 76"/>
                <a:gd name="T17" fmla="*/ 42 h 105"/>
                <a:gd name="T18" fmla="*/ 38 w 76"/>
                <a:gd name="T19" fmla="*/ 39 h 105"/>
                <a:gd name="T20" fmla="*/ 33 w 76"/>
                <a:gd name="T21" fmla="*/ 42 h 105"/>
                <a:gd name="T22" fmla="*/ 32 w 76"/>
                <a:gd name="T23" fmla="*/ 43 h 105"/>
                <a:gd name="T24" fmla="*/ 32 w 76"/>
                <a:gd name="T25" fmla="*/ 43 h 105"/>
                <a:gd name="T26" fmla="*/ 32 w 76"/>
                <a:gd name="T27" fmla="*/ 43 h 105"/>
                <a:gd name="T28" fmla="*/ 32 w 76"/>
                <a:gd name="T29" fmla="*/ 43 h 105"/>
                <a:gd name="T30" fmla="*/ 32 w 76"/>
                <a:gd name="T31" fmla="*/ 43 h 105"/>
                <a:gd name="T32" fmla="*/ 32 w 76"/>
                <a:gd name="T33" fmla="*/ 43 h 105"/>
                <a:gd name="T34" fmla="*/ 31 w 76"/>
                <a:gd name="T35" fmla="*/ 44 h 105"/>
                <a:gd name="T36" fmla="*/ 31 w 76"/>
                <a:gd name="T37" fmla="*/ 44 h 105"/>
                <a:gd name="T38" fmla="*/ 31 w 76"/>
                <a:gd name="T39" fmla="*/ 44 h 105"/>
                <a:gd name="T40" fmla="*/ 31 w 76"/>
                <a:gd name="T41" fmla="*/ 44 h 105"/>
                <a:gd name="T42" fmla="*/ 30 w 76"/>
                <a:gd name="T43" fmla="*/ 44 h 105"/>
                <a:gd name="T44" fmla="*/ 30 w 76"/>
                <a:gd name="T45" fmla="*/ 44 h 105"/>
                <a:gd name="T46" fmla="*/ 30 w 76"/>
                <a:gd name="T47" fmla="*/ 44 h 105"/>
                <a:gd name="T48" fmla="*/ 30 w 76"/>
                <a:gd name="T49" fmla="*/ 44 h 105"/>
                <a:gd name="T50" fmla="*/ 30 w 76"/>
                <a:gd name="T51" fmla="*/ 44 h 105"/>
                <a:gd name="T52" fmla="*/ 29 w 76"/>
                <a:gd name="T53" fmla="*/ 44 h 105"/>
                <a:gd name="T54" fmla="*/ 29 w 76"/>
                <a:gd name="T55" fmla="*/ 43 h 105"/>
                <a:gd name="T56" fmla="*/ 29 w 76"/>
                <a:gd name="T57" fmla="*/ 43 h 105"/>
                <a:gd name="T58" fmla="*/ 29 w 76"/>
                <a:gd name="T59" fmla="*/ 43 h 105"/>
                <a:gd name="T60" fmla="*/ 29 w 76"/>
                <a:gd name="T61" fmla="*/ 43 h 105"/>
                <a:gd name="T62" fmla="*/ 28 w 76"/>
                <a:gd name="T63" fmla="*/ 43 h 105"/>
                <a:gd name="T64" fmla="*/ 28 w 76"/>
                <a:gd name="T65" fmla="*/ 43 h 105"/>
                <a:gd name="T66" fmla="*/ 28 w 76"/>
                <a:gd name="T67" fmla="*/ 43 h 105"/>
                <a:gd name="T68" fmla="*/ 28 w 76"/>
                <a:gd name="T69" fmla="*/ 42 h 105"/>
                <a:gd name="T70" fmla="*/ 28 w 76"/>
                <a:gd name="T71" fmla="*/ 42 h 105"/>
                <a:gd name="T72" fmla="*/ 28 w 76"/>
                <a:gd name="T73" fmla="*/ 42 h 105"/>
                <a:gd name="T74" fmla="*/ 28 w 76"/>
                <a:gd name="T75" fmla="*/ 42 h 105"/>
                <a:gd name="T76" fmla="*/ 28 w 76"/>
                <a:gd name="T77" fmla="*/ 41 h 105"/>
                <a:gd name="T78" fmla="*/ 28 w 76"/>
                <a:gd name="T79" fmla="*/ 41 h 105"/>
                <a:gd name="T80" fmla="*/ 28 w 76"/>
                <a:gd name="T81" fmla="*/ 41 h 105"/>
                <a:gd name="T82" fmla="*/ 28 w 76"/>
                <a:gd name="T83" fmla="*/ 6 h 105"/>
                <a:gd name="T84" fmla="*/ 22 w 76"/>
                <a:gd name="T85" fmla="*/ 0 h 105"/>
                <a:gd name="T86" fmla="*/ 17 w 76"/>
                <a:gd name="T87" fmla="*/ 6 h 105"/>
                <a:gd name="T88" fmla="*/ 17 w 76"/>
                <a:gd name="T89" fmla="*/ 65 h 105"/>
                <a:gd name="T90" fmla="*/ 14 w 76"/>
                <a:gd name="T91" fmla="*/ 68 h 105"/>
                <a:gd name="T92" fmla="*/ 11 w 76"/>
                <a:gd name="T93" fmla="*/ 65 h 105"/>
                <a:gd name="T94" fmla="*/ 11 w 76"/>
                <a:gd name="T95" fmla="*/ 45 h 105"/>
                <a:gd name="T96" fmla="*/ 8 w 76"/>
                <a:gd name="T97" fmla="*/ 45 h 105"/>
                <a:gd name="T98" fmla="*/ 0 w 76"/>
                <a:gd name="T99" fmla="*/ 53 h 105"/>
                <a:gd name="T100" fmla="*/ 0 w 76"/>
                <a:gd name="T101" fmla="*/ 57 h 105"/>
                <a:gd name="T102" fmla="*/ 0 w 76"/>
                <a:gd name="T103" fmla="*/ 57 h 105"/>
                <a:gd name="T104" fmla="*/ 0 w 76"/>
                <a:gd name="T105" fmla="*/ 59 h 105"/>
                <a:gd name="T106" fmla="*/ 10 w 76"/>
                <a:gd name="T107" fmla="*/ 98 h 105"/>
                <a:gd name="T108" fmla="*/ 30 w 76"/>
                <a:gd name="T109" fmla="*/ 105 h 105"/>
                <a:gd name="T110" fmla="*/ 46 w 76"/>
                <a:gd name="T111" fmla="*/ 105 h 105"/>
                <a:gd name="T112" fmla="*/ 73 w 76"/>
                <a:gd name="T113" fmla="*/ 90 h 105"/>
                <a:gd name="T114" fmla="*/ 76 w 76"/>
                <a:gd name="T115" fmla="*/ 55 h 105"/>
                <a:gd name="T116" fmla="*/ 76 w 76"/>
                <a:gd name="T117" fmla="*/ 49 h 105"/>
                <a:gd name="T118" fmla="*/ 76 w 76"/>
                <a:gd name="T119" fmla="*/ 46 h 105"/>
                <a:gd name="T120" fmla="*/ 70 w 76"/>
                <a:gd name="T121" fmla="*/ 3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 h="105">
                  <a:moveTo>
                    <a:pt x="70" y="39"/>
                  </a:moveTo>
                  <a:cubicBezTo>
                    <a:pt x="68" y="39"/>
                    <a:pt x="65" y="40"/>
                    <a:pt x="64" y="42"/>
                  </a:cubicBezTo>
                  <a:cubicBezTo>
                    <a:pt x="64" y="43"/>
                    <a:pt x="63" y="44"/>
                    <a:pt x="62" y="44"/>
                  </a:cubicBezTo>
                  <a:cubicBezTo>
                    <a:pt x="62" y="44"/>
                    <a:pt x="62" y="44"/>
                    <a:pt x="62" y="44"/>
                  </a:cubicBezTo>
                  <a:cubicBezTo>
                    <a:pt x="61" y="44"/>
                    <a:pt x="60" y="43"/>
                    <a:pt x="60" y="42"/>
                  </a:cubicBezTo>
                  <a:cubicBezTo>
                    <a:pt x="58" y="40"/>
                    <a:pt x="56" y="39"/>
                    <a:pt x="54" y="39"/>
                  </a:cubicBezTo>
                  <a:cubicBezTo>
                    <a:pt x="52" y="39"/>
                    <a:pt x="50" y="40"/>
                    <a:pt x="48" y="42"/>
                  </a:cubicBezTo>
                  <a:cubicBezTo>
                    <a:pt x="48" y="43"/>
                    <a:pt x="47" y="44"/>
                    <a:pt x="46" y="44"/>
                  </a:cubicBezTo>
                  <a:cubicBezTo>
                    <a:pt x="45" y="44"/>
                    <a:pt x="44" y="43"/>
                    <a:pt x="44" y="42"/>
                  </a:cubicBezTo>
                  <a:cubicBezTo>
                    <a:pt x="43" y="40"/>
                    <a:pt x="40" y="39"/>
                    <a:pt x="38" y="39"/>
                  </a:cubicBezTo>
                  <a:cubicBezTo>
                    <a:pt x="36" y="39"/>
                    <a:pt x="34" y="40"/>
                    <a:pt x="33" y="42"/>
                  </a:cubicBezTo>
                  <a:cubicBezTo>
                    <a:pt x="33" y="42"/>
                    <a:pt x="32" y="42"/>
                    <a:pt x="32" y="43"/>
                  </a:cubicBezTo>
                  <a:cubicBezTo>
                    <a:pt x="32" y="43"/>
                    <a:pt x="32" y="43"/>
                    <a:pt x="32" y="43"/>
                  </a:cubicBezTo>
                  <a:cubicBezTo>
                    <a:pt x="32" y="43"/>
                    <a:pt x="32" y="43"/>
                    <a:pt x="32" y="43"/>
                  </a:cubicBezTo>
                  <a:cubicBezTo>
                    <a:pt x="32" y="43"/>
                    <a:pt x="32" y="43"/>
                    <a:pt x="32" y="43"/>
                  </a:cubicBezTo>
                  <a:cubicBezTo>
                    <a:pt x="32" y="43"/>
                    <a:pt x="32" y="43"/>
                    <a:pt x="32" y="43"/>
                  </a:cubicBezTo>
                  <a:cubicBezTo>
                    <a:pt x="32" y="43"/>
                    <a:pt x="32" y="43"/>
                    <a:pt x="32" y="43"/>
                  </a:cubicBezTo>
                  <a:cubicBezTo>
                    <a:pt x="31" y="43"/>
                    <a:pt x="31" y="43"/>
                    <a:pt x="31" y="44"/>
                  </a:cubicBezTo>
                  <a:cubicBezTo>
                    <a:pt x="31" y="44"/>
                    <a:pt x="31" y="44"/>
                    <a:pt x="31" y="44"/>
                  </a:cubicBezTo>
                  <a:cubicBezTo>
                    <a:pt x="31" y="44"/>
                    <a:pt x="31" y="44"/>
                    <a:pt x="31" y="44"/>
                  </a:cubicBezTo>
                  <a:cubicBezTo>
                    <a:pt x="31" y="44"/>
                    <a:pt x="31" y="44"/>
                    <a:pt x="31" y="44"/>
                  </a:cubicBezTo>
                  <a:cubicBezTo>
                    <a:pt x="30" y="44"/>
                    <a:pt x="30" y="44"/>
                    <a:pt x="30" y="44"/>
                  </a:cubicBezTo>
                  <a:cubicBezTo>
                    <a:pt x="30" y="44"/>
                    <a:pt x="30" y="44"/>
                    <a:pt x="30" y="44"/>
                  </a:cubicBezTo>
                  <a:cubicBezTo>
                    <a:pt x="30" y="44"/>
                    <a:pt x="30" y="44"/>
                    <a:pt x="30" y="44"/>
                  </a:cubicBezTo>
                  <a:cubicBezTo>
                    <a:pt x="30" y="44"/>
                    <a:pt x="30" y="44"/>
                    <a:pt x="30" y="44"/>
                  </a:cubicBezTo>
                  <a:cubicBezTo>
                    <a:pt x="30" y="44"/>
                    <a:pt x="30" y="44"/>
                    <a:pt x="30" y="44"/>
                  </a:cubicBezTo>
                  <a:cubicBezTo>
                    <a:pt x="29" y="44"/>
                    <a:pt x="29" y="44"/>
                    <a:pt x="29" y="44"/>
                  </a:cubicBezTo>
                  <a:cubicBezTo>
                    <a:pt x="29" y="44"/>
                    <a:pt x="29" y="44"/>
                    <a:pt x="29" y="43"/>
                  </a:cubicBezTo>
                  <a:cubicBezTo>
                    <a:pt x="29" y="43"/>
                    <a:pt x="29" y="43"/>
                    <a:pt x="29" y="43"/>
                  </a:cubicBezTo>
                  <a:cubicBezTo>
                    <a:pt x="29" y="43"/>
                    <a:pt x="29" y="43"/>
                    <a:pt x="29" y="43"/>
                  </a:cubicBezTo>
                  <a:cubicBezTo>
                    <a:pt x="29" y="43"/>
                    <a:pt x="29" y="43"/>
                    <a:pt x="29" y="43"/>
                  </a:cubicBezTo>
                  <a:cubicBezTo>
                    <a:pt x="29" y="43"/>
                    <a:pt x="28" y="43"/>
                    <a:pt x="28" y="43"/>
                  </a:cubicBezTo>
                  <a:cubicBezTo>
                    <a:pt x="28" y="43"/>
                    <a:pt x="28" y="43"/>
                    <a:pt x="28" y="43"/>
                  </a:cubicBezTo>
                  <a:cubicBezTo>
                    <a:pt x="28" y="43"/>
                    <a:pt x="28" y="43"/>
                    <a:pt x="28" y="43"/>
                  </a:cubicBezTo>
                  <a:cubicBezTo>
                    <a:pt x="28" y="43"/>
                    <a:pt x="28" y="42"/>
                    <a:pt x="28" y="42"/>
                  </a:cubicBezTo>
                  <a:cubicBezTo>
                    <a:pt x="28" y="42"/>
                    <a:pt x="28" y="42"/>
                    <a:pt x="28" y="42"/>
                  </a:cubicBezTo>
                  <a:cubicBezTo>
                    <a:pt x="28" y="42"/>
                    <a:pt x="28" y="42"/>
                    <a:pt x="28" y="42"/>
                  </a:cubicBezTo>
                  <a:cubicBezTo>
                    <a:pt x="28" y="42"/>
                    <a:pt x="28" y="42"/>
                    <a:pt x="28" y="42"/>
                  </a:cubicBezTo>
                  <a:cubicBezTo>
                    <a:pt x="28" y="42"/>
                    <a:pt x="28" y="42"/>
                    <a:pt x="28" y="41"/>
                  </a:cubicBezTo>
                  <a:cubicBezTo>
                    <a:pt x="28" y="41"/>
                    <a:pt x="28" y="41"/>
                    <a:pt x="28" y="41"/>
                  </a:cubicBezTo>
                  <a:cubicBezTo>
                    <a:pt x="28" y="41"/>
                    <a:pt x="28" y="41"/>
                    <a:pt x="28" y="41"/>
                  </a:cubicBezTo>
                  <a:cubicBezTo>
                    <a:pt x="28" y="6"/>
                    <a:pt x="28" y="6"/>
                    <a:pt x="28" y="6"/>
                  </a:cubicBezTo>
                  <a:cubicBezTo>
                    <a:pt x="28" y="3"/>
                    <a:pt x="25" y="0"/>
                    <a:pt x="22" y="0"/>
                  </a:cubicBezTo>
                  <a:cubicBezTo>
                    <a:pt x="19" y="0"/>
                    <a:pt x="17" y="3"/>
                    <a:pt x="17" y="6"/>
                  </a:cubicBezTo>
                  <a:cubicBezTo>
                    <a:pt x="17" y="65"/>
                    <a:pt x="17" y="65"/>
                    <a:pt x="17" y="65"/>
                  </a:cubicBezTo>
                  <a:cubicBezTo>
                    <a:pt x="17" y="67"/>
                    <a:pt x="15" y="68"/>
                    <a:pt x="14" y="68"/>
                  </a:cubicBezTo>
                  <a:cubicBezTo>
                    <a:pt x="12" y="68"/>
                    <a:pt x="11" y="67"/>
                    <a:pt x="11" y="65"/>
                  </a:cubicBezTo>
                  <a:cubicBezTo>
                    <a:pt x="11" y="45"/>
                    <a:pt x="11" y="45"/>
                    <a:pt x="11" y="45"/>
                  </a:cubicBezTo>
                  <a:cubicBezTo>
                    <a:pt x="8" y="45"/>
                    <a:pt x="8" y="45"/>
                    <a:pt x="8" y="45"/>
                  </a:cubicBezTo>
                  <a:cubicBezTo>
                    <a:pt x="3" y="45"/>
                    <a:pt x="0" y="48"/>
                    <a:pt x="0" y="53"/>
                  </a:cubicBezTo>
                  <a:cubicBezTo>
                    <a:pt x="0" y="57"/>
                    <a:pt x="0" y="57"/>
                    <a:pt x="0" y="57"/>
                  </a:cubicBezTo>
                  <a:cubicBezTo>
                    <a:pt x="0" y="57"/>
                    <a:pt x="0" y="57"/>
                    <a:pt x="0" y="57"/>
                  </a:cubicBezTo>
                  <a:cubicBezTo>
                    <a:pt x="0" y="59"/>
                    <a:pt x="0" y="59"/>
                    <a:pt x="0" y="59"/>
                  </a:cubicBezTo>
                  <a:cubicBezTo>
                    <a:pt x="0" y="70"/>
                    <a:pt x="0" y="88"/>
                    <a:pt x="10" y="98"/>
                  </a:cubicBezTo>
                  <a:cubicBezTo>
                    <a:pt x="15" y="103"/>
                    <a:pt x="22" y="105"/>
                    <a:pt x="30" y="105"/>
                  </a:cubicBezTo>
                  <a:cubicBezTo>
                    <a:pt x="46" y="105"/>
                    <a:pt x="46" y="105"/>
                    <a:pt x="46" y="105"/>
                  </a:cubicBezTo>
                  <a:cubicBezTo>
                    <a:pt x="60" y="105"/>
                    <a:pt x="68" y="100"/>
                    <a:pt x="73" y="90"/>
                  </a:cubicBezTo>
                  <a:cubicBezTo>
                    <a:pt x="76" y="81"/>
                    <a:pt x="76" y="68"/>
                    <a:pt x="76" y="55"/>
                  </a:cubicBezTo>
                  <a:cubicBezTo>
                    <a:pt x="76" y="49"/>
                    <a:pt x="76" y="49"/>
                    <a:pt x="76" y="49"/>
                  </a:cubicBezTo>
                  <a:cubicBezTo>
                    <a:pt x="76" y="46"/>
                    <a:pt x="76" y="46"/>
                    <a:pt x="76" y="46"/>
                  </a:cubicBezTo>
                  <a:cubicBezTo>
                    <a:pt x="76" y="42"/>
                    <a:pt x="73" y="39"/>
                    <a:pt x="70"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0" name="Freeform 63">
              <a:extLst>
                <a:ext uri="{FF2B5EF4-FFF2-40B4-BE49-F238E27FC236}">
                  <a16:creationId xmlns:a16="http://schemas.microsoft.com/office/drawing/2014/main" id="{62AD550E-A5DC-A347-8FFC-62CC7EBC8BD4}"/>
                </a:ext>
              </a:extLst>
            </p:cNvPr>
            <p:cNvSpPr>
              <a:spLocks noEditPoints="1"/>
            </p:cNvSpPr>
            <p:nvPr/>
          </p:nvSpPr>
          <p:spPr bwMode="auto">
            <a:xfrm>
              <a:off x="2497138" y="5367338"/>
              <a:ext cx="957263" cy="960437"/>
            </a:xfrm>
            <a:custGeom>
              <a:avLst/>
              <a:gdLst>
                <a:gd name="T0" fmla="*/ 98 w 196"/>
                <a:gd name="T1" fmla="*/ 0 h 196"/>
                <a:gd name="T2" fmla="*/ 0 w 196"/>
                <a:gd name="T3" fmla="*/ 98 h 196"/>
                <a:gd name="T4" fmla="*/ 98 w 196"/>
                <a:gd name="T5" fmla="*/ 196 h 196"/>
                <a:gd name="T6" fmla="*/ 196 w 196"/>
                <a:gd name="T7" fmla="*/ 98 h 196"/>
                <a:gd name="T8" fmla="*/ 98 w 196"/>
                <a:gd name="T9" fmla="*/ 0 h 196"/>
                <a:gd name="T10" fmla="*/ 58 w 196"/>
                <a:gd name="T11" fmla="*/ 89 h 196"/>
                <a:gd name="T12" fmla="*/ 57 w 196"/>
                <a:gd name="T13" fmla="*/ 90 h 196"/>
                <a:gd name="T14" fmla="*/ 54 w 196"/>
                <a:gd name="T15" fmla="*/ 88 h 196"/>
                <a:gd name="T16" fmla="*/ 48 w 196"/>
                <a:gd name="T17" fmla="*/ 69 h 196"/>
                <a:gd name="T18" fmla="*/ 58 w 196"/>
                <a:gd name="T19" fmla="*/ 39 h 196"/>
                <a:gd name="T20" fmla="*/ 85 w 196"/>
                <a:gd name="T21" fmla="*/ 26 h 196"/>
                <a:gd name="T22" fmla="*/ 115 w 196"/>
                <a:gd name="T23" fmla="*/ 36 h 196"/>
                <a:gd name="T24" fmla="*/ 128 w 196"/>
                <a:gd name="T25" fmla="*/ 64 h 196"/>
                <a:gd name="T26" fmla="*/ 124 w 196"/>
                <a:gd name="T27" fmla="*/ 84 h 196"/>
                <a:gd name="T28" fmla="*/ 121 w 196"/>
                <a:gd name="T29" fmla="*/ 85 h 196"/>
                <a:gd name="T30" fmla="*/ 120 w 196"/>
                <a:gd name="T31" fmla="*/ 82 h 196"/>
                <a:gd name="T32" fmla="*/ 123 w 196"/>
                <a:gd name="T33" fmla="*/ 64 h 196"/>
                <a:gd name="T34" fmla="*/ 111 w 196"/>
                <a:gd name="T35" fmla="*/ 40 h 196"/>
                <a:gd name="T36" fmla="*/ 86 w 196"/>
                <a:gd name="T37" fmla="*/ 31 h 196"/>
                <a:gd name="T38" fmla="*/ 53 w 196"/>
                <a:gd name="T39" fmla="*/ 68 h 196"/>
                <a:gd name="T40" fmla="*/ 59 w 196"/>
                <a:gd name="T41" fmla="*/ 86 h 196"/>
                <a:gd name="T42" fmla="*/ 58 w 196"/>
                <a:gd name="T43" fmla="*/ 89 h 196"/>
                <a:gd name="T44" fmla="*/ 88 w 196"/>
                <a:gd name="T45" fmla="*/ 46 h 196"/>
                <a:gd name="T46" fmla="*/ 68 w 196"/>
                <a:gd name="T47" fmla="*/ 66 h 196"/>
                <a:gd name="T48" fmla="*/ 69 w 196"/>
                <a:gd name="T49" fmla="*/ 73 h 196"/>
                <a:gd name="T50" fmla="*/ 68 w 196"/>
                <a:gd name="T51" fmla="*/ 76 h 196"/>
                <a:gd name="T52" fmla="*/ 64 w 196"/>
                <a:gd name="T53" fmla="*/ 75 h 196"/>
                <a:gd name="T54" fmla="*/ 62 w 196"/>
                <a:gd name="T55" fmla="*/ 66 h 196"/>
                <a:gd name="T56" fmla="*/ 88 w 196"/>
                <a:gd name="T57" fmla="*/ 40 h 196"/>
                <a:gd name="T58" fmla="*/ 114 w 196"/>
                <a:gd name="T59" fmla="*/ 66 h 196"/>
                <a:gd name="T60" fmla="*/ 112 w 196"/>
                <a:gd name="T61" fmla="*/ 75 h 196"/>
                <a:gd name="T62" fmla="*/ 109 w 196"/>
                <a:gd name="T63" fmla="*/ 77 h 196"/>
                <a:gd name="T64" fmla="*/ 108 w 196"/>
                <a:gd name="T65" fmla="*/ 77 h 196"/>
                <a:gd name="T66" fmla="*/ 107 w 196"/>
                <a:gd name="T67" fmla="*/ 73 h 196"/>
                <a:gd name="T68" fmla="*/ 108 w 196"/>
                <a:gd name="T69" fmla="*/ 66 h 196"/>
                <a:gd name="T70" fmla="*/ 88 w 196"/>
                <a:gd name="T71" fmla="*/ 46 h 196"/>
                <a:gd name="T72" fmla="*/ 148 w 196"/>
                <a:gd name="T73" fmla="*/ 115 h 196"/>
                <a:gd name="T74" fmla="*/ 143 w 196"/>
                <a:gd name="T75" fmla="*/ 152 h 196"/>
                <a:gd name="T76" fmla="*/ 112 w 196"/>
                <a:gd name="T77" fmla="*/ 170 h 196"/>
                <a:gd name="T78" fmla="*/ 96 w 196"/>
                <a:gd name="T79" fmla="*/ 170 h 196"/>
                <a:gd name="T80" fmla="*/ 72 w 196"/>
                <a:gd name="T81" fmla="*/ 162 h 196"/>
                <a:gd name="T82" fmla="*/ 61 w 196"/>
                <a:gd name="T83" fmla="*/ 120 h 196"/>
                <a:gd name="T84" fmla="*/ 61 w 196"/>
                <a:gd name="T85" fmla="*/ 120 h 196"/>
                <a:gd name="T86" fmla="*/ 61 w 196"/>
                <a:gd name="T87" fmla="*/ 113 h 196"/>
                <a:gd name="T88" fmla="*/ 74 w 196"/>
                <a:gd name="T89" fmla="*/ 99 h 196"/>
                <a:gd name="T90" fmla="*/ 77 w 196"/>
                <a:gd name="T91" fmla="*/ 99 h 196"/>
                <a:gd name="T92" fmla="*/ 77 w 196"/>
                <a:gd name="T93" fmla="*/ 66 h 196"/>
                <a:gd name="T94" fmla="*/ 88 w 196"/>
                <a:gd name="T95" fmla="*/ 55 h 196"/>
                <a:gd name="T96" fmla="*/ 99 w 196"/>
                <a:gd name="T97" fmla="*/ 66 h 196"/>
                <a:gd name="T98" fmla="*/ 99 w 196"/>
                <a:gd name="T99" fmla="*/ 95 h 196"/>
                <a:gd name="T100" fmla="*/ 104 w 196"/>
                <a:gd name="T101" fmla="*/ 94 h 196"/>
                <a:gd name="T102" fmla="*/ 112 w 196"/>
                <a:gd name="T103" fmla="*/ 97 h 196"/>
                <a:gd name="T104" fmla="*/ 120 w 196"/>
                <a:gd name="T105" fmla="*/ 94 h 196"/>
                <a:gd name="T106" fmla="*/ 128 w 196"/>
                <a:gd name="T107" fmla="*/ 97 h 196"/>
                <a:gd name="T108" fmla="*/ 136 w 196"/>
                <a:gd name="T109" fmla="*/ 94 h 196"/>
                <a:gd name="T110" fmla="*/ 148 w 196"/>
                <a:gd name="T111" fmla="*/ 106 h 196"/>
                <a:gd name="T112" fmla="*/ 148 w 196"/>
                <a:gd name="T113" fmla="*/ 109 h 196"/>
                <a:gd name="T114" fmla="*/ 148 w 196"/>
                <a:gd name="T115" fmla="*/ 115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6" h="196">
                  <a:moveTo>
                    <a:pt x="98" y="0"/>
                  </a:moveTo>
                  <a:cubicBezTo>
                    <a:pt x="44" y="0"/>
                    <a:pt x="0" y="43"/>
                    <a:pt x="0" y="98"/>
                  </a:cubicBezTo>
                  <a:cubicBezTo>
                    <a:pt x="0" y="152"/>
                    <a:pt x="44" y="196"/>
                    <a:pt x="98" y="196"/>
                  </a:cubicBezTo>
                  <a:cubicBezTo>
                    <a:pt x="152" y="196"/>
                    <a:pt x="196" y="152"/>
                    <a:pt x="196" y="98"/>
                  </a:cubicBezTo>
                  <a:cubicBezTo>
                    <a:pt x="196" y="43"/>
                    <a:pt x="152" y="0"/>
                    <a:pt x="98" y="0"/>
                  </a:cubicBezTo>
                  <a:close/>
                  <a:moveTo>
                    <a:pt x="58" y="89"/>
                  </a:moveTo>
                  <a:cubicBezTo>
                    <a:pt x="58" y="90"/>
                    <a:pt x="57" y="90"/>
                    <a:pt x="57" y="90"/>
                  </a:cubicBezTo>
                  <a:cubicBezTo>
                    <a:pt x="56" y="90"/>
                    <a:pt x="55" y="89"/>
                    <a:pt x="54" y="88"/>
                  </a:cubicBezTo>
                  <a:cubicBezTo>
                    <a:pt x="50" y="83"/>
                    <a:pt x="48" y="76"/>
                    <a:pt x="48" y="69"/>
                  </a:cubicBezTo>
                  <a:cubicBezTo>
                    <a:pt x="47" y="58"/>
                    <a:pt x="51" y="47"/>
                    <a:pt x="58" y="39"/>
                  </a:cubicBezTo>
                  <a:cubicBezTo>
                    <a:pt x="65" y="31"/>
                    <a:pt x="75" y="26"/>
                    <a:pt x="85" y="26"/>
                  </a:cubicBezTo>
                  <a:cubicBezTo>
                    <a:pt x="96" y="25"/>
                    <a:pt x="107" y="29"/>
                    <a:pt x="115" y="36"/>
                  </a:cubicBezTo>
                  <a:cubicBezTo>
                    <a:pt x="123" y="43"/>
                    <a:pt x="128" y="53"/>
                    <a:pt x="128" y="64"/>
                  </a:cubicBezTo>
                  <a:cubicBezTo>
                    <a:pt x="129" y="71"/>
                    <a:pt x="128" y="78"/>
                    <a:pt x="124" y="84"/>
                  </a:cubicBezTo>
                  <a:cubicBezTo>
                    <a:pt x="124" y="85"/>
                    <a:pt x="122" y="86"/>
                    <a:pt x="121" y="85"/>
                  </a:cubicBezTo>
                  <a:cubicBezTo>
                    <a:pt x="119" y="85"/>
                    <a:pt x="119" y="83"/>
                    <a:pt x="120" y="82"/>
                  </a:cubicBezTo>
                  <a:cubicBezTo>
                    <a:pt x="122" y="76"/>
                    <a:pt x="124" y="70"/>
                    <a:pt x="123" y="64"/>
                  </a:cubicBezTo>
                  <a:cubicBezTo>
                    <a:pt x="123" y="54"/>
                    <a:pt x="118" y="46"/>
                    <a:pt x="111" y="40"/>
                  </a:cubicBezTo>
                  <a:cubicBezTo>
                    <a:pt x="104" y="34"/>
                    <a:pt x="95" y="30"/>
                    <a:pt x="86" y="31"/>
                  </a:cubicBezTo>
                  <a:cubicBezTo>
                    <a:pt x="67" y="32"/>
                    <a:pt x="52" y="49"/>
                    <a:pt x="53" y="68"/>
                  </a:cubicBezTo>
                  <a:cubicBezTo>
                    <a:pt x="53" y="74"/>
                    <a:pt x="55" y="80"/>
                    <a:pt x="59" y="86"/>
                  </a:cubicBezTo>
                  <a:cubicBezTo>
                    <a:pt x="60" y="87"/>
                    <a:pt x="59" y="88"/>
                    <a:pt x="58" y="89"/>
                  </a:cubicBezTo>
                  <a:close/>
                  <a:moveTo>
                    <a:pt x="88" y="46"/>
                  </a:moveTo>
                  <a:cubicBezTo>
                    <a:pt x="77" y="46"/>
                    <a:pt x="68" y="55"/>
                    <a:pt x="68" y="66"/>
                  </a:cubicBezTo>
                  <a:cubicBezTo>
                    <a:pt x="68" y="68"/>
                    <a:pt x="68" y="71"/>
                    <a:pt x="69" y="73"/>
                  </a:cubicBezTo>
                  <a:cubicBezTo>
                    <a:pt x="70" y="74"/>
                    <a:pt x="69" y="76"/>
                    <a:pt x="68" y="76"/>
                  </a:cubicBezTo>
                  <a:cubicBezTo>
                    <a:pt x="66" y="77"/>
                    <a:pt x="65" y="76"/>
                    <a:pt x="64" y="75"/>
                  </a:cubicBezTo>
                  <a:cubicBezTo>
                    <a:pt x="63" y="72"/>
                    <a:pt x="62" y="69"/>
                    <a:pt x="62" y="66"/>
                  </a:cubicBezTo>
                  <a:cubicBezTo>
                    <a:pt x="62" y="52"/>
                    <a:pt x="74" y="40"/>
                    <a:pt x="88" y="40"/>
                  </a:cubicBezTo>
                  <a:cubicBezTo>
                    <a:pt x="102" y="40"/>
                    <a:pt x="114" y="52"/>
                    <a:pt x="114" y="66"/>
                  </a:cubicBezTo>
                  <a:cubicBezTo>
                    <a:pt x="114" y="69"/>
                    <a:pt x="113" y="72"/>
                    <a:pt x="112" y="75"/>
                  </a:cubicBezTo>
                  <a:cubicBezTo>
                    <a:pt x="112" y="76"/>
                    <a:pt x="111" y="77"/>
                    <a:pt x="109" y="77"/>
                  </a:cubicBezTo>
                  <a:cubicBezTo>
                    <a:pt x="109" y="77"/>
                    <a:pt x="109" y="77"/>
                    <a:pt x="108" y="77"/>
                  </a:cubicBezTo>
                  <a:cubicBezTo>
                    <a:pt x="107" y="76"/>
                    <a:pt x="106" y="75"/>
                    <a:pt x="107" y="73"/>
                  </a:cubicBezTo>
                  <a:cubicBezTo>
                    <a:pt x="108" y="71"/>
                    <a:pt x="108" y="68"/>
                    <a:pt x="108" y="66"/>
                  </a:cubicBezTo>
                  <a:cubicBezTo>
                    <a:pt x="108" y="55"/>
                    <a:pt x="99" y="46"/>
                    <a:pt x="88" y="46"/>
                  </a:cubicBezTo>
                  <a:close/>
                  <a:moveTo>
                    <a:pt x="148" y="115"/>
                  </a:moveTo>
                  <a:cubicBezTo>
                    <a:pt x="148" y="128"/>
                    <a:pt x="148" y="142"/>
                    <a:pt x="143" y="152"/>
                  </a:cubicBezTo>
                  <a:cubicBezTo>
                    <a:pt x="138" y="165"/>
                    <a:pt x="128" y="170"/>
                    <a:pt x="112" y="170"/>
                  </a:cubicBezTo>
                  <a:cubicBezTo>
                    <a:pt x="96" y="170"/>
                    <a:pt x="96" y="170"/>
                    <a:pt x="96" y="170"/>
                  </a:cubicBezTo>
                  <a:cubicBezTo>
                    <a:pt x="86" y="170"/>
                    <a:pt x="78" y="167"/>
                    <a:pt x="72" y="162"/>
                  </a:cubicBezTo>
                  <a:cubicBezTo>
                    <a:pt x="61" y="150"/>
                    <a:pt x="61" y="132"/>
                    <a:pt x="61" y="120"/>
                  </a:cubicBezTo>
                  <a:cubicBezTo>
                    <a:pt x="61" y="120"/>
                    <a:pt x="61" y="120"/>
                    <a:pt x="61" y="120"/>
                  </a:cubicBezTo>
                  <a:cubicBezTo>
                    <a:pt x="61" y="113"/>
                    <a:pt x="61" y="113"/>
                    <a:pt x="61" y="113"/>
                  </a:cubicBezTo>
                  <a:cubicBezTo>
                    <a:pt x="61" y="105"/>
                    <a:pt x="67" y="99"/>
                    <a:pt x="74" y="99"/>
                  </a:cubicBezTo>
                  <a:cubicBezTo>
                    <a:pt x="77" y="99"/>
                    <a:pt x="77" y="99"/>
                    <a:pt x="77" y="99"/>
                  </a:cubicBezTo>
                  <a:cubicBezTo>
                    <a:pt x="77" y="66"/>
                    <a:pt x="77" y="66"/>
                    <a:pt x="77" y="66"/>
                  </a:cubicBezTo>
                  <a:cubicBezTo>
                    <a:pt x="77" y="60"/>
                    <a:pt x="82" y="55"/>
                    <a:pt x="88" y="55"/>
                  </a:cubicBezTo>
                  <a:cubicBezTo>
                    <a:pt x="94" y="55"/>
                    <a:pt x="99" y="60"/>
                    <a:pt x="99" y="66"/>
                  </a:cubicBezTo>
                  <a:cubicBezTo>
                    <a:pt x="99" y="95"/>
                    <a:pt x="99" y="95"/>
                    <a:pt x="99" y="95"/>
                  </a:cubicBezTo>
                  <a:cubicBezTo>
                    <a:pt x="101" y="94"/>
                    <a:pt x="102" y="94"/>
                    <a:pt x="104" y="94"/>
                  </a:cubicBezTo>
                  <a:cubicBezTo>
                    <a:pt x="107" y="94"/>
                    <a:pt x="110" y="95"/>
                    <a:pt x="112" y="97"/>
                  </a:cubicBezTo>
                  <a:cubicBezTo>
                    <a:pt x="114" y="95"/>
                    <a:pt x="117" y="94"/>
                    <a:pt x="120" y="94"/>
                  </a:cubicBezTo>
                  <a:cubicBezTo>
                    <a:pt x="123" y="94"/>
                    <a:pt x="126" y="95"/>
                    <a:pt x="128" y="97"/>
                  </a:cubicBezTo>
                  <a:cubicBezTo>
                    <a:pt x="130" y="95"/>
                    <a:pt x="133" y="94"/>
                    <a:pt x="136" y="94"/>
                  </a:cubicBezTo>
                  <a:cubicBezTo>
                    <a:pt x="142" y="94"/>
                    <a:pt x="148" y="99"/>
                    <a:pt x="148" y="106"/>
                  </a:cubicBezTo>
                  <a:cubicBezTo>
                    <a:pt x="148" y="109"/>
                    <a:pt x="148" y="109"/>
                    <a:pt x="148" y="109"/>
                  </a:cubicBezTo>
                  <a:lnTo>
                    <a:pt x="148"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1" name="Group 20">
            <a:extLst>
              <a:ext uri="{FF2B5EF4-FFF2-40B4-BE49-F238E27FC236}">
                <a16:creationId xmlns:a16="http://schemas.microsoft.com/office/drawing/2014/main" id="{D2C1B494-6D8F-5845-89D3-041E7E2387BC}"/>
              </a:ext>
            </a:extLst>
          </p:cNvPr>
          <p:cNvGrpSpPr>
            <a:grpSpLocks noChangeAspect="1"/>
          </p:cNvGrpSpPr>
          <p:nvPr/>
        </p:nvGrpSpPr>
        <p:grpSpPr>
          <a:xfrm>
            <a:off x="689453" y="5692864"/>
            <a:ext cx="458561" cy="457200"/>
            <a:chOff x="6257926" y="1127522"/>
            <a:chExt cx="802481" cy="800100"/>
          </a:xfrm>
          <a:solidFill>
            <a:srgbClr val="009BDF"/>
          </a:solidFill>
        </p:grpSpPr>
        <p:sp>
          <p:nvSpPr>
            <p:cNvPr id="22" name="Freeform 56">
              <a:extLst>
                <a:ext uri="{FF2B5EF4-FFF2-40B4-BE49-F238E27FC236}">
                  <a16:creationId xmlns:a16="http://schemas.microsoft.com/office/drawing/2014/main" id="{80E16C2C-809D-0943-9169-B968324F84EB}"/>
                </a:ext>
              </a:extLst>
            </p:cNvPr>
            <p:cNvSpPr>
              <a:spLocks/>
            </p:cNvSpPr>
            <p:nvPr/>
          </p:nvSpPr>
          <p:spPr bwMode="auto">
            <a:xfrm>
              <a:off x="6404373" y="1421607"/>
              <a:ext cx="297656" cy="264319"/>
            </a:xfrm>
            <a:custGeom>
              <a:avLst/>
              <a:gdLst>
                <a:gd name="T0" fmla="*/ 45 w 73"/>
                <a:gd name="T1" fmla="*/ 0 h 65"/>
                <a:gd name="T2" fmla="*/ 28 w 73"/>
                <a:gd name="T3" fmla="*/ 0 h 65"/>
                <a:gd name="T4" fmla="*/ 0 w 73"/>
                <a:gd name="T5" fmla="*/ 28 h 65"/>
                <a:gd name="T6" fmla="*/ 20 w 73"/>
                <a:gd name="T7" fmla="*/ 54 h 65"/>
                <a:gd name="T8" fmla="*/ 22 w 73"/>
                <a:gd name="T9" fmla="*/ 57 h 65"/>
                <a:gd name="T10" fmla="*/ 22 w 73"/>
                <a:gd name="T11" fmla="*/ 65 h 65"/>
                <a:gd name="T12" fmla="*/ 31 w 73"/>
                <a:gd name="T13" fmla="*/ 56 h 65"/>
                <a:gd name="T14" fmla="*/ 32 w 73"/>
                <a:gd name="T15" fmla="*/ 56 h 65"/>
                <a:gd name="T16" fmla="*/ 45 w 73"/>
                <a:gd name="T17" fmla="*/ 56 h 65"/>
                <a:gd name="T18" fmla="*/ 73 w 73"/>
                <a:gd name="T19" fmla="*/ 28 h 65"/>
                <a:gd name="T20" fmla="*/ 45 w 73"/>
                <a:gd name="T2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65">
                  <a:moveTo>
                    <a:pt x="45" y="0"/>
                  </a:moveTo>
                  <a:cubicBezTo>
                    <a:pt x="28" y="0"/>
                    <a:pt x="28" y="0"/>
                    <a:pt x="28" y="0"/>
                  </a:cubicBezTo>
                  <a:cubicBezTo>
                    <a:pt x="13" y="0"/>
                    <a:pt x="0" y="13"/>
                    <a:pt x="0" y="28"/>
                  </a:cubicBezTo>
                  <a:cubicBezTo>
                    <a:pt x="0" y="40"/>
                    <a:pt x="8" y="51"/>
                    <a:pt x="20" y="54"/>
                  </a:cubicBezTo>
                  <a:cubicBezTo>
                    <a:pt x="21" y="55"/>
                    <a:pt x="22" y="56"/>
                    <a:pt x="22" y="57"/>
                  </a:cubicBezTo>
                  <a:cubicBezTo>
                    <a:pt x="22" y="65"/>
                    <a:pt x="22" y="65"/>
                    <a:pt x="22" y="65"/>
                  </a:cubicBezTo>
                  <a:cubicBezTo>
                    <a:pt x="31" y="56"/>
                    <a:pt x="31" y="56"/>
                    <a:pt x="31" y="56"/>
                  </a:cubicBezTo>
                  <a:cubicBezTo>
                    <a:pt x="31" y="56"/>
                    <a:pt x="32" y="56"/>
                    <a:pt x="32" y="56"/>
                  </a:cubicBezTo>
                  <a:cubicBezTo>
                    <a:pt x="45" y="56"/>
                    <a:pt x="45" y="56"/>
                    <a:pt x="45" y="56"/>
                  </a:cubicBezTo>
                  <a:cubicBezTo>
                    <a:pt x="60" y="56"/>
                    <a:pt x="73" y="43"/>
                    <a:pt x="73" y="28"/>
                  </a:cubicBezTo>
                  <a:cubicBezTo>
                    <a:pt x="73" y="13"/>
                    <a:pt x="60" y="0"/>
                    <a:pt x="4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 name="Freeform 57">
              <a:extLst>
                <a:ext uri="{FF2B5EF4-FFF2-40B4-BE49-F238E27FC236}">
                  <a16:creationId xmlns:a16="http://schemas.microsoft.com/office/drawing/2014/main" id="{41D63485-8960-3643-A5DC-2371FE096CBE}"/>
                </a:ext>
              </a:extLst>
            </p:cNvPr>
            <p:cNvSpPr>
              <a:spLocks noEditPoints="1"/>
            </p:cNvSpPr>
            <p:nvPr/>
          </p:nvSpPr>
          <p:spPr bwMode="auto">
            <a:xfrm>
              <a:off x="6257926" y="1127522"/>
              <a:ext cx="802481" cy="800100"/>
            </a:xfrm>
            <a:custGeom>
              <a:avLst/>
              <a:gdLst>
                <a:gd name="T0" fmla="*/ 99 w 197"/>
                <a:gd name="T1" fmla="*/ 0 h 196"/>
                <a:gd name="T2" fmla="*/ 0 w 197"/>
                <a:gd name="T3" fmla="*/ 98 h 196"/>
                <a:gd name="T4" fmla="*/ 99 w 197"/>
                <a:gd name="T5" fmla="*/ 196 h 196"/>
                <a:gd name="T6" fmla="*/ 197 w 197"/>
                <a:gd name="T7" fmla="*/ 98 h 196"/>
                <a:gd name="T8" fmla="*/ 99 w 197"/>
                <a:gd name="T9" fmla="*/ 0 h 196"/>
                <a:gd name="T10" fmla="*/ 81 w 197"/>
                <a:gd name="T11" fmla="*/ 133 h 196"/>
                <a:gd name="T12" fmla="*/ 70 w 197"/>
                <a:gd name="T13" fmla="*/ 133 h 196"/>
                <a:gd name="T14" fmla="*/ 57 w 197"/>
                <a:gd name="T15" fmla="*/ 145 h 196"/>
                <a:gd name="T16" fmla="*/ 55 w 197"/>
                <a:gd name="T17" fmla="*/ 146 h 196"/>
                <a:gd name="T18" fmla="*/ 54 w 197"/>
                <a:gd name="T19" fmla="*/ 146 h 196"/>
                <a:gd name="T20" fmla="*/ 52 w 197"/>
                <a:gd name="T21" fmla="*/ 143 h 196"/>
                <a:gd name="T22" fmla="*/ 52 w 197"/>
                <a:gd name="T23" fmla="*/ 131 h 196"/>
                <a:gd name="T24" fmla="*/ 31 w 197"/>
                <a:gd name="T25" fmla="*/ 100 h 196"/>
                <a:gd name="T26" fmla="*/ 64 w 197"/>
                <a:gd name="T27" fmla="*/ 67 h 196"/>
                <a:gd name="T28" fmla="*/ 81 w 197"/>
                <a:gd name="T29" fmla="*/ 67 h 196"/>
                <a:gd name="T30" fmla="*/ 114 w 197"/>
                <a:gd name="T31" fmla="*/ 100 h 196"/>
                <a:gd name="T32" fmla="*/ 81 w 197"/>
                <a:gd name="T33" fmla="*/ 133 h 196"/>
                <a:gd name="T34" fmla="*/ 141 w 197"/>
                <a:gd name="T35" fmla="*/ 118 h 196"/>
                <a:gd name="T36" fmla="*/ 141 w 197"/>
                <a:gd name="T37" fmla="*/ 130 h 196"/>
                <a:gd name="T38" fmla="*/ 139 w 197"/>
                <a:gd name="T39" fmla="*/ 133 h 196"/>
                <a:gd name="T40" fmla="*/ 138 w 197"/>
                <a:gd name="T41" fmla="*/ 133 h 196"/>
                <a:gd name="T42" fmla="*/ 136 w 197"/>
                <a:gd name="T43" fmla="*/ 132 h 196"/>
                <a:gd name="T44" fmla="*/ 123 w 197"/>
                <a:gd name="T45" fmla="*/ 120 h 196"/>
                <a:gd name="T46" fmla="*/ 116 w 197"/>
                <a:gd name="T47" fmla="*/ 120 h 196"/>
                <a:gd name="T48" fmla="*/ 113 w 197"/>
                <a:gd name="T49" fmla="*/ 117 h 196"/>
                <a:gd name="T50" fmla="*/ 116 w 197"/>
                <a:gd name="T51" fmla="*/ 115 h 196"/>
                <a:gd name="T52" fmla="*/ 124 w 197"/>
                <a:gd name="T53" fmla="*/ 115 h 196"/>
                <a:gd name="T54" fmla="*/ 126 w 197"/>
                <a:gd name="T55" fmla="*/ 115 h 196"/>
                <a:gd name="T56" fmla="*/ 135 w 197"/>
                <a:gd name="T57" fmla="*/ 124 h 196"/>
                <a:gd name="T58" fmla="*/ 135 w 197"/>
                <a:gd name="T59" fmla="*/ 116 h 196"/>
                <a:gd name="T60" fmla="*/ 137 w 197"/>
                <a:gd name="T61" fmla="*/ 113 h 196"/>
                <a:gd name="T62" fmla="*/ 157 w 197"/>
                <a:gd name="T63" fmla="*/ 87 h 196"/>
                <a:gd name="T64" fmla="*/ 129 w 197"/>
                <a:gd name="T65" fmla="*/ 59 h 196"/>
                <a:gd name="T66" fmla="*/ 112 w 197"/>
                <a:gd name="T67" fmla="*/ 59 h 196"/>
                <a:gd name="T68" fmla="*/ 95 w 197"/>
                <a:gd name="T69" fmla="*/ 65 h 196"/>
                <a:gd name="T70" fmla="*/ 91 w 197"/>
                <a:gd name="T71" fmla="*/ 65 h 196"/>
                <a:gd name="T72" fmla="*/ 92 w 197"/>
                <a:gd name="T73" fmla="*/ 61 h 196"/>
                <a:gd name="T74" fmla="*/ 112 w 197"/>
                <a:gd name="T75" fmla="*/ 54 h 196"/>
                <a:gd name="T76" fmla="*/ 129 w 197"/>
                <a:gd name="T77" fmla="*/ 54 h 196"/>
                <a:gd name="T78" fmla="*/ 162 w 197"/>
                <a:gd name="T79" fmla="*/ 87 h 196"/>
                <a:gd name="T80" fmla="*/ 141 w 197"/>
                <a:gd name="T81" fmla="*/ 11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7" h="196">
                  <a:moveTo>
                    <a:pt x="99" y="0"/>
                  </a:moveTo>
                  <a:cubicBezTo>
                    <a:pt x="44" y="0"/>
                    <a:pt x="0" y="44"/>
                    <a:pt x="0" y="98"/>
                  </a:cubicBezTo>
                  <a:cubicBezTo>
                    <a:pt x="0" y="152"/>
                    <a:pt x="44" y="196"/>
                    <a:pt x="99" y="196"/>
                  </a:cubicBezTo>
                  <a:cubicBezTo>
                    <a:pt x="153" y="196"/>
                    <a:pt x="197" y="152"/>
                    <a:pt x="197" y="98"/>
                  </a:cubicBezTo>
                  <a:cubicBezTo>
                    <a:pt x="197" y="44"/>
                    <a:pt x="153" y="0"/>
                    <a:pt x="99" y="0"/>
                  </a:cubicBezTo>
                  <a:close/>
                  <a:moveTo>
                    <a:pt x="81" y="133"/>
                  </a:moveTo>
                  <a:cubicBezTo>
                    <a:pt x="70" y="133"/>
                    <a:pt x="70" y="133"/>
                    <a:pt x="70" y="133"/>
                  </a:cubicBezTo>
                  <a:cubicBezTo>
                    <a:pt x="57" y="145"/>
                    <a:pt x="57" y="145"/>
                    <a:pt x="57" y="145"/>
                  </a:cubicBezTo>
                  <a:cubicBezTo>
                    <a:pt x="56" y="145"/>
                    <a:pt x="56" y="146"/>
                    <a:pt x="55" y="146"/>
                  </a:cubicBezTo>
                  <a:cubicBezTo>
                    <a:pt x="55" y="146"/>
                    <a:pt x="54" y="146"/>
                    <a:pt x="54" y="146"/>
                  </a:cubicBezTo>
                  <a:cubicBezTo>
                    <a:pt x="53" y="145"/>
                    <a:pt x="52" y="144"/>
                    <a:pt x="52" y="143"/>
                  </a:cubicBezTo>
                  <a:cubicBezTo>
                    <a:pt x="52" y="131"/>
                    <a:pt x="52" y="131"/>
                    <a:pt x="52" y="131"/>
                  </a:cubicBezTo>
                  <a:cubicBezTo>
                    <a:pt x="39" y="126"/>
                    <a:pt x="31" y="114"/>
                    <a:pt x="31" y="100"/>
                  </a:cubicBezTo>
                  <a:cubicBezTo>
                    <a:pt x="31" y="82"/>
                    <a:pt x="46" y="67"/>
                    <a:pt x="64" y="67"/>
                  </a:cubicBezTo>
                  <a:cubicBezTo>
                    <a:pt x="81" y="67"/>
                    <a:pt x="81" y="67"/>
                    <a:pt x="81" y="67"/>
                  </a:cubicBezTo>
                  <a:cubicBezTo>
                    <a:pt x="99" y="67"/>
                    <a:pt x="114" y="82"/>
                    <a:pt x="114" y="100"/>
                  </a:cubicBezTo>
                  <a:cubicBezTo>
                    <a:pt x="114" y="118"/>
                    <a:pt x="99" y="133"/>
                    <a:pt x="81" y="133"/>
                  </a:cubicBezTo>
                  <a:close/>
                  <a:moveTo>
                    <a:pt x="141" y="118"/>
                  </a:moveTo>
                  <a:cubicBezTo>
                    <a:pt x="141" y="130"/>
                    <a:pt x="141" y="130"/>
                    <a:pt x="141" y="130"/>
                  </a:cubicBezTo>
                  <a:cubicBezTo>
                    <a:pt x="141" y="132"/>
                    <a:pt x="140" y="133"/>
                    <a:pt x="139" y="133"/>
                  </a:cubicBezTo>
                  <a:cubicBezTo>
                    <a:pt x="139" y="133"/>
                    <a:pt x="138" y="133"/>
                    <a:pt x="138" y="133"/>
                  </a:cubicBezTo>
                  <a:cubicBezTo>
                    <a:pt x="137" y="133"/>
                    <a:pt x="137" y="133"/>
                    <a:pt x="136" y="132"/>
                  </a:cubicBezTo>
                  <a:cubicBezTo>
                    <a:pt x="123" y="120"/>
                    <a:pt x="123" y="120"/>
                    <a:pt x="123" y="120"/>
                  </a:cubicBezTo>
                  <a:cubicBezTo>
                    <a:pt x="116" y="120"/>
                    <a:pt x="116" y="120"/>
                    <a:pt x="116" y="120"/>
                  </a:cubicBezTo>
                  <a:cubicBezTo>
                    <a:pt x="114" y="120"/>
                    <a:pt x="113" y="119"/>
                    <a:pt x="113" y="117"/>
                  </a:cubicBezTo>
                  <a:cubicBezTo>
                    <a:pt x="113" y="116"/>
                    <a:pt x="114" y="115"/>
                    <a:pt x="116" y="115"/>
                  </a:cubicBezTo>
                  <a:cubicBezTo>
                    <a:pt x="124" y="115"/>
                    <a:pt x="124" y="115"/>
                    <a:pt x="124" y="115"/>
                  </a:cubicBezTo>
                  <a:cubicBezTo>
                    <a:pt x="125" y="115"/>
                    <a:pt x="126" y="115"/>
                    <a:pt x="126" y="115"/>
                  </a:cubicBezTo>
                  <a:cubicBezTo>
                    <a:pt x="135" y="124"/>
                    <a:pt x="135" y="124"/>
                    <a:pt x="135" y="124"/>
                  </a:cubicBezTo>
                  <a:cubicBezTo>
                    <a:pt x="135" y="116"/>
                    <a:pt x="135" y="116"/>
                    <a:pt x="135" y="116"/>
                  </a:cubicBezTo>
                  <a:cubicBezTo>
                    <a:pt x="135" y="115"/>
                    <a:pt x="136" y="114"/>
                    <a:pt x="137" y="113"/>
                  </a:cubicBezTo>
                  <a:cubicBezTo>
                    <a:pt x="149" y="110"/>
                    <a:pt x="157" y="99"/>
                    <a:pt x="157" y="87"/>
                  </a:cubicBezTo>
                  <a:cubicBezTo>
                    <a:pt x="157" y="72"/>
                    <a:pt x="144" y="59"/>
                    <a:pt x="129" y="59"/>
                  </a:cubicBezTo>
                  <a:cubicBezTo>
                    <a:pt x="112" y="59"/>
                    <a:pt x="112" y="59"/>
                    <a:pt x="112" y="59"/>
                  </a:cubicBezTo>
                  <a:cubicBezTo>
                    <a:pt x="106" y="59"/>
                    <a:pt x="100" y="61"/>
                    <a:pt x="95" y="65"/>
                  </a:cubicBezTo>
                  <a:cubicBezTo>
                    <a:pt x="94" y="66"/>
                    <a:pt x="92" y="66"/>
                    <a:pt x="91" y="65"/>
                  </a:cubicBezTo>
                  <a:cubicBezTo>
                    <a:pt x="90" y="63"/>
                    <a:pt x="91" y="62"/>
                    <a:pt x="92" y="61"/>
                  </a:cubicBezTo>
                  <a:cubicBezTo>
                    <a:pt x="98" y="56"/>
                    <a:pt x="105" y="54"/>
                    <a:pt x="112" y="54"/>
                  </a:cubicBezTo>
                  <a:cubicBezTo>
                    <a:pt x="129" y="54"/>
                    <a:pt x="129" y="54"/>
                    <a:pt x="129" y="54"/>
                  </a:cubicBezTo>
                  <a:cubicBezTo>
                    <a:pt x="147" y="54"/>
                    <a:pt x="162" y="69"/>
                    <a:pt x="162" y="87"/>
                  </a:cubicBezTo>
                  <a:cubicBezTo>
                    <a:pt x="162" y="101"/>
                    <a:pt x="154" y="113"/>
                    <a:pt x="14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4" name="Group 23">
            <a:extLst>
              <a:ext uri="{FF2B5EF4-FFF2-40B4-BE49-F238E27FC236}">
                <a16:creationId xmlns:a16="http://schemas.microsoft.com/office/drawing/2014/main" id="{37538FAA-0A38-E147-9C20-DBE4B879C98B}"/>
              </a:ext>
            </a:extLst>
          </p:cNvPr>
          <p:cNvGrpSpPr/>
          <p:nvPr/>
        </p:nvGrpSpPr>
        <p:grpSpPr>
          <a:xfrm rot="16200000">
            <a:off x="-145015" y="-47160"/>
            <a:ext cx="2417007" cy="2126977"/>
            <a:chOff x="6904383" y="0"/>
            <a:chExt cx="2417007" cy="2126977"/>
          </a:xfrm>
        </p:grpSpPr>
        <p:sp>
          <p:nvSpPr>
            <p:cNvPr id="25" name="Diagonal Stripe 24">
              <a:extLst>
                <a:ext uri="{FF2B5EF4-FFF2-40B4-BE49-F238E27FC236}">
                  <a16:creationId xmlns:a16="http://schemas.microsoft.com/office/drawing/2014/main" id="{8CDEC1B3-E832-E14A-92F5-028619A53895}"/>
                </a:ext>
              </a:extLst>
            </p:cNvPr>
            <p:cNvSpPr/>
            <p:nvPr/>
          </p:nvSpPr>
          <p:spPr>
            <a:xfrm rot="5400000">
              <a:off x="6960703" y="-56320"/>
              <a:ext cx="2126977" cy="2239618"/>
            </a:xfrm>
            <a:prstGeom prst="diagStrip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10DD751A-B941-C041-BF5B-46131C320B14}"/>
                </a:ext>
              </a:extLst>
            </p:cNvPr>
            <p:cNvSpPr txBox="1"/>
            <p:nvPr/>
          </p:nvSpPr>
          <p:spPr>
            <a:xfrm rot="2619463">
              <a:off x="7297215" y="485318"/>
              <a:ext cx="2024175" cy="683264"/>
            </a:xfrm>
            <a:prstGeom prst="rect">
              <a:avLst/>
            </a:prstGeom>
            <a:noFill/>
          </p:spPr>
          <p:txBody>
            <a:bodyPr wrap="square" rtlCol="0">
              <a:spAutoFit/>
            </a:bodyPr>
            <a:lstStyle/>
            <a:p>
              <a:pPr algn="ctr">
                <a:lnSpc>
                  <a:spcPct val="80000"/>
                </a:lnSpc>
              </a:pPr>
              <a:r>
                <a:rPr lang="en-US" sz="1600" b="1" dirty="0">
                  <a:solidFill>
                    <a:schemeClr val="bg1"/>
                  </a:solidFill>
                  <a:latin typeface="Arial" panose="020B0604020202020204" pitchFamily="34" charset="0"/>
                  <a:cs typeface="Arial" panose="020B0604020202020204" pitchFamily="34" charset="0"/>
                </a:rPr>
                <a:t>ADD YOUR CONTENT </a:t>
              </a:r>
              <a:br>
                <a:rPr lang="en-US" sz="1600" b="1" dirty="0">
                  <a:solidFill>
                    <a:schemeClr val="bg1"/>
                  </a:solidFill>
                  <a:latin typeface="Arial" panose="020B0604020202020204" pitchFamily="34" charset="0"/>
                  <a:cs typeface="Arial" panose="020B0604020202020204" pitchFamily="34" charset="0"/>
                </a:rPr>
              </a:br>
              <a:r>
                <a:rPr lang="en-US" sz="1600" b="1" dirty="0">
                  <a:solidFill>
                    <a:schemeClr val="bg1"/>
                  </a:solidFill>
                  <a:latin typeface="Arial" panose="020B0604020202020204" pitchFamily="34" charset="0"/>
                  <a:cs typeface="Arial" panose="020B0604020202020204" pitchFamily="34" charset="0"/>
                </a:rPr>
                <a:t>TO THIS PAGE</a:t>
              </a:r>
            </a:p>
          </p:txBody>
        </p:sp>
      </p:grpSp>
    </p:spTree>
    <p:extLst>
      <p:ext uri="{BB962C8B-B14F-4D97-AF65-F5344CB8AC3E}">
        <p14:creationId xmlns:p14="http://schemas.microsoft.com/office/powerpoint/2010/main" val="442174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A2EB116-ABA7-6B40-A31C-91C264CE25FC}"/>
              </a:ext>
            </a:extLst>
          </p:cNvPr>
          <p:cNvPicPr>
            <a:picLocks noChangeAspect="1"/>
          </p:cNvPicPr>
          <p:nvPr/>
        </p:nvPicPr>
        <p:blipFill rotWithShape="1">
          <a:blip r:embed="rId3"/>
          <a:srcRect r="8422"/>
          <a:stretch/>
        </p:blipFill>
        <p:spPr>
          <a:xfrm>
            <a:off x="437265" y="394881"/>
            <a:ext cx="3640322" cy="5958072"/>
          </a:xfrm>
          <a:prstGeom prst="rect">
            <a:avLst/>
          </a:prstGeom>
        </p:spPr>
      </p:pic>
      <p:sp>
        <p:nvSpPr>
          <p:cNvPr id="2" name="Title 1">
            <a:extLst>
              <a:ext uri="{FF2B5EF4-FFF2-40B4-BE49-F238E27FC236}">
                <a16:creationId xmlns:a16="http://schemas.microsoft.com/office/drawing/2014/main" id="{F80B56EF-10FA-AF48-8F33-0A7AE706745F}"/>
              </a:ext>
            </a:extLst>
          </p:cNvPr>
          <p:cNvSpPr>
            <a:spLocks noGrp="1"/>
          </p:cNvSpPr>
          <p:nvPr>
            <p:ph type="ctrTitle"/>
          </p:nvPr>
        </p:nvSpPr>
        <p:spPr>
          <a:xfrm>
            <a:off x="4445000" y="322356"/>
            <a:ext cx="4432782" cy="771751"/>
          </a:xfrm>
        </p:spPr>
        <p:txBody>
          <a:bodyPr>
            <a:noAutofit/>
          </a:bodyPr>
          <a:lstStyle/>
          <a:p>
            <a:r>
              <a:rPr lang="en-US" dirty="0"/>
              <a:t>LACTATION/BREAST PUMP BENEFITS TITLE GOES HERE</a:t>
            </a:r>
          </a:p>
        </p:txBody>
      </p:sp>
      <p:sp>
        <p:nvSpPr>
          <p:cNvPr id="3" name="Subtitle 2">
            <a:extLst>
              <a:ext uri="{FF2B5EF4-FFF2-40B4-BE49-F238E27FC236}">
                <a16:creationId xmlns:a16="http://schemas.microsoft.com/office/drawing/2014/main" id="{66ECC0AD-0B91-1A46-B307-C4CBD85FDDC6}"/>
              </a:ext>
            </a:extLst>
          </p:cNvPr>
          <p:cNvSpPr>
            <a:spLocks noGrp="1"/>
          </p:cNvSpPr>
          <p:nvPr>
            <p:ph type="subTitle" idx="1"/>
          </p:nvPr>
        </p:nvSpPr>
        <p:spPr>
          <a:xfrm>
            <a:off x="4445000" y="1380572"/>
            <a:ext cx="4257003" cy="281727"/>
          </a:xfrm>
        </p:spPr>
        <p:txBody>
          <a:bodyPr>
            <a:noAutofit/>
          </a:bodyPr>
          <a:lstStyle/>
          <a:p>
            <a:r>
              <a:rPr lang="en-US" dirty="0"/>
              <a:t>A full baby is a happy baby</a:t>
            </a:r>
          </a:p>
          <a:p>
            <a:endParaRPr lang="en-US" dirty="0"/>
          </a:p>
        </p:txBody>
      </p:sp>
      <p:sp>
        <p:nvSpPr>
          <p:cNvPr id="4" name="Text Placeholder 3">
            <a:extLst>
              <a:ext uri="{FF2B5EF4-FFF2-40B4-BE49-F238E27FC236}">
                <a16:creationId xmlns:a16="http://schemas.microsoft.com/office/drawing/2014/main" id="{2C20E6A8-D271-3E46-A579-D91A94C2F29D}"/>
              </a:ext>
            </a:extLst>
          </p:cNvPr>
          <p:cNvSpPr>
            <a:spLocks noGrp="1"/>
          </p:cNvSpPr>
          <p:nvPr>
            <p:ph type="body" sz="quarter" idx="13"/>
          </p:nvPr>
        </p:nvSpPr>
        <p:spPr>
          <a:xfrm>
            <a:off x="4445000" y="1761689"/>
            <a:ext cx="4257003" cy="3330720"/>
          </a:xfrm>
        </p:spPr>
        <p:txBody>
          <a:bodyPr>
            <a:noAutofit/>
          </a:bodyPr>
          <a:lstStyle/>
          <a:p>
            <a:r>
              <a:rPr lang="en-US" b="1" dirty="0"/>
              <a:t>This slide is designed to include </a:t>
            </a:r>
            <a:r>
              <a:rPr lang="en-US" dirty="0"/>
              <a:t>all information pertaining to benefits or other support offered to employees centering around lactation services and breastfeeding support, including breast pump coverage. This would also be a good place to bring up any support offered for formula.</a:t>
            </a:r>
          </a:p>
          <a:p>
            <a:r>
              <a:rPr lang="en-US" b="1" dirty="0"/>
              <a:t>Don’t forget to break content up with bullets</a:t>
            </a:r>
          </a:p>
          <a:p>
            <a:pPr marL="171450" lvl="0" indent="-171450">
              <a:lnSpc>
                <a:spcPct val="80000"/>
              </a:lnSpc>
              <a:buClr>
                <a:srgbClr val="009BDF"/>
              </a:buClr>
              <a:buFont typeface="Arial" panose="020B0604020202020204" pitchFamily="34" charset="0"/>
              <a:buChar char="•"/>
            </a:pPr>
            <a:r>
              <a:rPr lang="en-US" dirty="0"/>
              <a:t>So it’s easier to read</a:t>
            </a:r>
          </a:p>
          <a:p>
            <a:pPr marL="171450" lvl="0" indent="-171450">
              <a:lnSpc>
                <a:spcPct val="80000"/>
              </a:lnSpc>
              <a:buClr>
                <a:srgbClr val="009BDF"/>
              </a:buClr>
              <a:buFont typeface="Arial" panose="020B0604020202020204" pitchFamily="34" charset="0"/>
              <a:buChar char="•"/>
            </a:pPr>
            <a:r>
              <a:rPr lang="en-US" dirty="0"/>
              <a:t>And scan</a:t>
            </a:r>
          </a:p>
          <a:p>
            <a:pPr marL="171450" lvl="0" indent="-171450">
              <a:lnSpc>
                <a:spcPct val="80000"/>
              </a:lnSpc>
              <a:buClr>
                <a:srgbClr val="009BDF"/>
              </a:buClr>
              <a:buFont typeface="Arial" panose="020B0604020202020204" pitchFamily="34" charset="0"/>
              <a:buChar char="•"/>
            </a:pPr>
            <a:r>
              <a:rPr lang="en-US" dirty="0"/>
              <a:t>Consider using them for lists of like information</a:t>
            </a:r>
          </a:p>
          <a:p>
            <a:endParaRPr lang="en-US" dirty="0"/>
          </a:p>
        </p:txBody>
      </p:sp>
      <p:sp>
        <p:nvSpPr>
          <p:cNvPr id="12" name="TextBox 11">
            <a:extLst>
              <a:ext uri="{FF2B5EF4-FFF2-40B4-BE49-F238E27FC236}">
                <a16:creationId xmlns:a16="http://schemas.microsoft.com/office/drawing/2014/main" id="{0FA0A6CA-7916-6342-B90B-7D9A691D5205}"/>
              </a:ext>
            </a:extLst>
          </p:cNvPr>
          <p:cNvSpPr txBox="1"/>
          <p:nvPr/>
        </p:nvSpPr>
        <p:spPr>
          <a:xfrm>
            <a:off x="4445000" y="4936561"/>
            <a:ext cx="3945965" cy="1107996"/>
          </a:xfrm>
          <a:prstGeom prst="rect">
            <a:avLst/>
          </a:prstGeom>
          <a:noFill/>
        </p:spPr>
        <p:txBody>
          <a:bodyPr wrap="square" rtlCol="0">
            <a:noAutofit/>
          </a:bodyPr>
          <a:lstStyle/>
          <a:p>
            <a:r>
              <a:rPr lang="en-US" sz="1200" b="1" dirty="0">
                <a:solidFill>
                  <a:srgbClr val="009BDF"/>
                </a:solidFill>
                <a:latin typeface="Arial" panose="020B0604020202020204" pitchFamily="34" charset="0"/>
                <a:cs typeface="Arial" panose="020B0604020202020204" pitchFamily="34" charset="0"/>
              </a:rPr>
              <a:t>Blue copy is designed for next steps the employee should take, either to get more information or access the benefit. Put additional URLs or phone numbers in this space.</a:t>
            </a:r>
          </a:p>
          <a:p>
            <a:endParaRPr lang="en-US" dirty="0"/>
          </a:p>
        </p:txBody>
      </p:sp>
      <p:pic>
        <p:nvPicPr>
          <p:cNvPr id="14" name="Picture 13">
            <a:extLst>
              <a:ext uri="{FF2B5EF4-FFF2-40B4-BE49-F238E27FC236}">
                <a16:creationId xmlns:a16="http://schemas.microsoft.com/office/drawing/2014/main" id="{D3A22350-ABEF-7444-995E-9A46147C8C9D}"/>
              </a:ext>
            </a:extLst>
          </p:cNvPr>
          <p:cNvPicPr>
            <a:picLocks noChangeAspect="1"/>
          </p:cNvPicPr>
          <p:nvPr/>
        </p:nvPicPr>
        <p:blipFill rotWithShape="1">
          <a:blip r:embed="rId4"/>
          <a:srcRect r="7975"/>
          <a:stretch/>
        </p:blipFill>
        <p:spPr>
          <a:xfrm>
            <a:off x="437264" y="394881"/>
            <a:ext cx="3640322" cy="5958072"/>
          </a:xfrm>
          <a:prstGeom prst="rect">
            <a:avLst/>
          </a:prstGeom>
        </p:spPr>
      </p:pic>
      <p:grpSp>
        <p:nvGrpSpPr>
          <p:cNvPr id="10" name="Group 9">
            <a:extLst>
              <a:ext uri="{FF2B5EF4-FFF2-40B4-BE49-F238E27FC236}">
                <a16:creationId xmlns:a16="http://schemas.microsoft.com/office/drawing/2014/main" id="{ACE958BF-DC8A-9949-9D76-ECA78E0FA820}"/>
              </a:ext>
            </a:extLst>
          </p:cNvPr>
          <p:cNvGrpSpPr/>
          <p:nvPr/>
        </p:nvGrpSpPr>
        <p:grpSpPr>
          <a:xfrm rot="16200000">
            <a:off x="-145015" y="-47160"/>
            <a:ext cx="2417007" cy="2126977"/>
            <a:chOff x="6904383" y="0"/>
            <a:chExt cx="2417007" cy="2126977"/>
          </a:xfrm>
        </p:grpSpPr>
        <p:sp>
          <p:nvSpPr>
            <p:cNvPr id="11" name="Diagonal Stripe 10">
              <a:extLst>
                <a:ext uri="{FF2B5EF4-FFF2-40B4-BE49-F238E27FC236}">
                  <a16:creationId xmlns:a16="http://schemas.microsoft.com/office/drawing/2014/main" id="{15D4CC0F-DA96-9145-B03C-4414E991172C}"/>
                </a:ext>
              </a:extLst>
            </p:cNvPr>
            <p:cNvSpPr/>
            <p:nvPr/>
          </p:nvSpPr>
          <p:spPr>
            <a:xfrm rot="5400000">
              <a:off x="6960703" y="-56320"/>
              <a:ext cx="2126977" cy="2239618"/>
            </a:xfrm>
            <a:prstGeom prst="diagStrip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53E40018-AB73-EF48-A477-95E57B4FE88C}"/>
                </a:ext>
              </a:extLst>
            </p:cNvPr>
            <p:cNvSpPr txBox="1"/>
            <p:nvPr/>
          </p:nvSpPr>
          <p:spPr>
            <a:xfrm rot="2619463">
              <a:off x="7297215" y="485318"/>
              <a:ext cx="2024175" cy="683264"/>
            </a:xfrm>
            <a:prstGeom prst="rect">
              <a:avLst/>
            </a:prstGeom>
            <a:noFill/>
          </p:spPr>
          <p:txBody>
            <a:bodyPr wrap="square" rtlCol="0">
              <a:spAutoFit/>
            </a:bodyPr>
            <a:lstStyle/>
            <a:p>
              <a:pPr algn="ctr">
                <a:lnSpc>
                  <a:spcPct val="80000"/>
                </a:lnSpc>
              </a:pPr>
              <a:r>
                <a:rPr lang="en-US" sz="1600" b="1" dirty="0">
                  <a:solidFill>
                    <a:schemeClr val="bg1"/>
                  </a:solidFill>
                  <a:latin typeface="Arial" panose="020B0604020202020204" pitchFamily="34" charset="0"/>
                  <a:cs typeface="Arial" panose="020B0604020202020204" pitchFamily="34" charset="0"/>
                </a:rPr>
                <a:t>ADD YOUR CONTENT </a:t>
              </a:r>
              <a:br>
                <a:rPr lang="en-US" sz="1600" b="1" dirty="0">
                  <a:solidFill>
                    <a:schemeClr val="bg1"/>
                  </a:solidFill>
                  <a:latin typeface="Arial" panose="020B0604020202020204" pitchFamily="34" charset="0"/>
                  <a:cs typeface="Arial" panose="020B0604020202020204" pitchFamily="34" charset="0"/>
                </a:rPr>
              </a:br>
              <a:r>
                <a:rPr lang="en-US" sz="1600" b="1" dirty="0">
                  <a:solidFill>
                    <a:schemeClr val="bg1"/>
                  </a:solidFill>
                  <a:latin typeface="Arial" panose="020B0604020202020204" pitchFamily="34" charset="0"/>
                  <a:cs typeface="Arial" panose="020B0604020202020204" pitchFamily="34" charset="0"/>
                </a:rPr>
                <a:t>TO THIS PAGE</a:t>
              </a:r>
            </a:p>
          </p:txBody>
        </p:sp>
      </p:grpSp>
    </p:spTree>
    <p:extLst>
      <p:ext uri="{BB962C8B-B14F-4D97-AF65-F5344CB8AC3E}">
        <p14:creationId xmlns:p14="http://schemas.microsoft.com/office/powerpoint/2010/main" val="3590862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166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5EEE4-A2CA-574A-8385-4B27CA8BC848}"/>
              </a:ext>
            </a:extLst>
          </p:cNvPr>
          <p:cNvSpPr>
            <a:spLocks noGrp="1"/>
          </p:cNvSpPr>
          <p:nvPr>
            <p:ph type="title"/>
          </p:nvPr>
        </p:nvSpPr>
        <p:spPr/>
        <p:txBody>
          <a:bodyPr>
            <a:noAutofit/>
          </a:bodyPr>
          <a:lstStyle/>
          <a:p>
            <a:r>
              <a:rPr lang="en-US" dirty="0"/>
              <a:t>RETURN TO WORK</a:t>
            </a:r>
          </a:p>
        </p:txBody>
      </p:sp>
      <p:sp>
        <p:nvSpPr>
          <p:cNvPr id="3" name="Text Placeholder 2">
            <a:extLst>
              <a:ext uri="{FF2B5EF4-FFF2-40B4-BE49-F238E27FC236}">
                <a16:creationId xmlns:a16="http://schemas.microsoft.com/office/drawing/2014/main" id="{094EB24E-10DB-2D43-8E6C-9F79329387CA}"/>
              </a:ext>
            </a:extLst>
          </p:cNvPr>
          <p:cNvSpPr>
            <a:spLocks noGrp="1"/>
          </p:cNvSpPr>
          <p:nvPr>
            <p:ph type="body" idx="1"/>
          </p:nvPr>
        </p:nvSpPr>
        <p:spPr/>
        <p:txBody>
          <a:bodyPr>
            <a:noAutofit/>
          </a:bodyPr>
          <a:lstStyle/>
          <a:p>
            <a:r>
              <a:rPr lang="en-US" dirty="0"/>
              <a:t>Section 3</a:t>
            </a:r>
          </a:p>
          <a:p>
            <a:endParaRPr lang="en-US" dirty="0"/>
          </a:p>
        </p:txBody>
      </p:sp>
      <p:sp>
        <p:nvSpPr>
          <p:cNvPr id="4" name="Text Placeholder 3">
            <a:extLst>
              <a:ext uri="{FF2B5EF4-FFF2-40B4-BE49-F238E27FC236}">
                <a16:creationId xmlns:a16="http://schemas.microsoft.com/office/drawing/2014/main" id="{38FFD197-B86E-874A-808F-B218E372DFE1}"/>
              </a:ext>
            </a:extLst>
          </p:cNvPr>
          <p:cNvSpPr>
            <a:spLocks noGrp="1"/>
          </p:cNvSpPr>
          <p:nvPr>
            <p:ph type="body" sz="quarter" idx="13"/>
          </p:nvPr>
        </p:nvSpPr>
        <p:spPr/>
        <p:txBody>
          <a:bodyPr>
            <a:noAutofit/>
          </a:bodyPr>
          <a:lstStyle/>
          <a:p>
            <a:r>
              <a:rPr lang="en-US" dirty="0"/>
              <a:t>This section covers all benefits and programs most relevant during </a:t>
            </a:r>
            <a:br>
              <a:rPr lang="en-US" dirty="0"/>
            </a:br>
            <a:r>
              <a:rPr lang="en-US" dirty="0"/>
              <a:t>the time new parents return to work, including pumping at the office </a:t>
            </a:r>
            <a:br>
              <a:rPr lang="en-US" dirty="0"/>
            </a:br>
            <a:r>
              <a:rPr lang="en-US" dirty="0"/>
              <a:t>how-</a:t>
            </a:r>
            <a:r>
              <a:rPr lang="en-US" dirty="0" err="1"/>
              <a:t>to’s</a:t>
            </a:r>
            <a:r>
              <a:rPr lang="en-US" dirty="0"/>
              <a:t>, childcare support, employee resource groups and more.</a:t>
            </a:r>
          </a:p>
        </p:txBody>
      </p:sp>
    </p:spTree>
    <p:extLst>
      <p:ext uri="{BB962C8B-B14F-4D97-AF65-F5344CB8AC3E}">
        <p14:creationId xmlns:p14="http://schemas.microsoft.com/office/powerpoint/2010/main" val="3283865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ED2E5-D6B7-FB47-BB5F-DB7D770CD44F}"/>
              </a:ext>
            </a:extLst>
          </p:cNvPr>
          <p:cNvSpPr>
            <a:spLocks noGrp="1"/>
          </p:cNvSpPr>
          <p:nvPr>
            <p:ph type="title"/>
          </p:nvPr>
        </p:nvSpPr>
        <p:spPr/>
        <p:txBody>
          <a:bodyPr>
            <a:noAutofit/>
          </a:bodyPr>
          <a:lstStyle/>
          <a:p>
            <a:r>
              <a:rPr lang="en-US" dirty="0"/>
              <a:t>PARENT-FOCUSED EMPLOYEE RESOURCE </a:t>
            </a:r>
            <a:br>
              <a:rPr lang="en-US" dirty="0"/>
            </a:br>
            <a:r>
              <a:rPr lang="en-US" dirty="0"/>
              <a:t>GROUP TITLE GOES HERE</a:t>
            </a:r>
          </a:p>
        </p:txBody>
      </p:sp>
      <p:sp>
        <p:nvSpPr>
          <p:cNvPr id="3" name="Subtitle 2">
            <a:extLst>
              <a:ext uri="{FF2B5EF4-FFF2-40B4-BE49-F238E27FC236}">
                <a16:creationId xmlns:a16="http://schemas.microsoft.com/office/drawing/2014/main" id="{4F9A05BE-8DF8-C24C-B8FF-7D10879FEBC3}"/>
              </a:ext>
            </a:extLst>
          </p:cNvPr>
          <p:cNvSpPr>
            <a:spLocks noGrp="1"/>
          </p:cNvSpPr>
          <p:nvPr>
            <p:ph type="subTitle" idx="13"/>
          </p:nvPr>
        </p:nvSpPr>
        <p:spPr/>
        <p:txBody>
          <a:bodyPr>
            <a:noAutofit/>
          </a:bodyPr>
          <a:lstStyle/>
          <a:p>
            <a:r>
              <a:rPr lang="en-US" dirty="0"/>
              <a:t>Find your village</a:t>
            </a:r>
          </a:p>
        </p:txBody>
      </p:sp>
      <p:sp>
        <p:nvSpPr>
          <p:cNvPr id="4" name="Text Placeholder 3">
            <a:extLst>
              <a:ext uri="{FF2B5EF4-FFF2-40B4-BE49-F238E27FC236}">
                <a16:creationId xmlns:a16="http://schemas.microsoft.com/office/drawing/2014/main" id="{8CBEB56D-2DCB-8C4B-B571-D84BC8EB65DA}"/>
              </a:ext>
            </a:extLst>
          </p:cNvPr>
          <p:cNvSpPr>
            <a:spLocks noGrp="1"/>
          </p:cNvSpPr>
          <p:nvPr>
            <p:ph type="body" sz="quarter" idx="14"/>
          </p:nvPr>
        </p:nvSpPr>
        <p:spPr>
          <a:xfrm>
            <a:off x="349250" y="1830616"/>
            <a:ext cx="8352753" cy="4717947"/>
          </a:xfrm>
        </p:spPr>
        <p:txBody>
          <a:bodyPr>
            <a:noAutofit/>
          </a:bodyPr>
          <a:lstStyle/>
          <a:p>
            <a:r>
              <a:rPr lang="en-US" b="1" dirty="0"/>
              <a:t>This slide is designed to include </a:t>
            </a:r>
            <a:r>
              <a:rPr lang="en-US" dirty="0"/>
              <a:t>any information about employee resource groups or other support programs designed to let employees interact with one another and share information. These groups are especially valuable to new parents, but they’ve probably never thought of them until now. Include what each group focuses on, when they meet, how to join, etc.</a:t>
            </a:r>
          </a:p>
          <a:p>
            <a:r>
              <a:rPr lang="en-US" b="1" dirty="0"/>
              <a:t>Don’t forget to break </a:t>
            </a:r>
            <a:br>
              <a:rPr lang="en-US" b="1" dirty="0"/>
            </a:br>
            <a:r>
              <a:rPr lang="en-US" b="1" dirty="0"/>
              <a:t>content up with bullets</a:t>
            </a:r>
          </a:p>
          <a:p>
            <a:pPr marL="171450" lvl="0" indent="-171450">
              <a:lnSpc>
                <a:spcPct val="80000"/>
              </a:lnSpc>
              <a:buClr>
                <a:srgbClr val="009BDF"/>
              </a:buClr>
              <a:buFont typeface="Arial" panose="020B0604020202020204" pitchFamily="34" charset="0"/>
              <a:buChar char="•"/>
            </a:pPr>
            <a:r>
              <a:rPr lang="en-US" dirty="0"/>
              <a:t>So it’s easier to read</a:t>
            </a:r>
          </a:p>
          <a:p>
            <a:pPr marL="171450" lvl="0" indent="-171450">
              <a:lnSpc>
                <a:spcPct val="80000"/>
              </a:lnSpc>
              <a:buClr>
                <a:srgbClr val="009BDF"/>
              </a:buClr>
              <a:buFont typeface="Arial" panose="020B0604020202020204" pitchFamily="34" charset="0"/>
              <a:buChar char="•"/>
            </a:pPr>
            <a:r>
              <a:rPr lang="en-US" dirty="0"/>
              <a:t>And scan</a:t>
            </a:r>
          </a:p>
          <a:p>
            <a:pPr marL="171450" lvl="0" indent="-171450">
              <a:lnSpc>
                <a:spcPct val="80000"/>
              </a:lnSpc>
              <a:buClr>
                <a:srgbClr val="009BDF"/>
              </a:buClr>
              <a:buFont typeface="Arial" panose="020B0604020202020204" pitchFamily="34" charset="0"/>
              <a:buChar char="•"/>
            </a:pPr>
            <a:r>
              <a:rPr lang="en-US" dirty="0"/>
              <a:t>Consider using them for lists of like information</a:t>
            </a:r>
          </a:p>
          <a:p>
            <a:r>
              <a:rPr lang="en-US" dirty="0"/>
              <a:t>This slide is designed to include any information about employee resource groups or other support programs designed to let employees interact with one another and share information. These groups are especially valuable to new parents, but they’ve probably never thought of them until now. Include what each group focuses on, when they meet, how to join, etc.</a:t>
            </a:r>
          </a:p>
          <a:p>
            <a:r>
              <a:rPr lang="en-US" dirty="0"/>
              <a:t>This slide is designed to include any information about employee resource groups or other support programs designed to let employees interact with one another and share information. These groups are especially valuable to new parents, but they’ve probably never thought of them until now. Include what each group focuses on, when they meet, how to join, etc.</a:t>
            </a:r>
          </a:p>
          <a:p>
            <a:r>
              <a:rPr lang="en-US" b="1" dirty="0">
                <a:solidFill>
                  <a:srgbClr val="009BDF"/>
                </a:solidFill>
              </a:rPr>
              <a:t>Blue copy is designed for any next steps the employee should take, either to get more information or engage the benefit. Put additional URLs or phone numbers in this space.</a:t>
            </a:r>
            <a:endParaRPr lang="en-US" dirty="0"/>
          </a:p>
          <a:p>
            <a:endParaRPr lang="en-US" dirty="0"/>
          </a:p>
        </p:txBody>
      </p:sp>
      <p:grpSp>
        <p:nvGrpSpPr>
          <p:cNvPr id="5" name="Group 4">
            <a:extLst>
              <a:ext uri="{FF2B5EF4-FFF2-40B4-BE49-F238E27FC236}">
                <a16:creationId xmlns:a16="http://schemas.microsoft.com/office/drawing/2014/main" id="{B78F6E71-EC95-B74A-93DA-E13EC97A97B5}"/>
              </a:ext>
            </a:extLst>
          </p:cNvPr>
          <p:cNvGrpSpPr/>
          <p:nvPr/>
        </p:nvGrpSpPr>
        <p:grpSpPr>
          <a:xfrm>
            <a:off x="6904383" y="0"/>
            <a:ext cx="2417007" cy="2126977"/>
            <a:chOff x="6904383" y="0"/>
            <a:chExt cx="2417007" cy="2126977"/>
          </a:xfrm>
        </p:grpSpPr>
        <p:sp>
          <p:nvSpPr>
            <p:cNvPr id="6" name="Diagonal Stripe 5">
              <a:extLst>
                <a:ext uri="{FF2B5EF4-FFF2-40B4-BE49-F238E27FC236}">
                  <a16:creationId xmlns:a16="http://schemas.microsoft.com/office/drawing/2014/main" id="{92CB86C4-7AF7-364D-AC26-A48BB0206FDC}"/>
                </a:ext>
              </a:extLst>
            </p:cNvPr>
            <p:cNvSpPr/>
            <p:nvPr/>
          </p:nvSpPr>
          <p:spPr>
            <a:xfrm rot="5400000">
              <a:off x="6960703" y="-56320"/>
              <a:ext cx="2126977" cy="2239618"/>
            </a:xfrm>
            <a:prstGeom prst="diagStrip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84B900B9-4EC6-7840-ACF1-946B541C7DB0}"/>
                </a:ext>
              </a:extLst>
            </p:cNvPr>
            <p:cNvSpPr txBox="1"/>
            <p:nvPr/>
          </p:nvSpPr>
          <p:spPr>
            <a:xfrm rot="2619463">
              <a:off x="7297215" y="485318"/>
              <a:ext cx="2024175" cy="683264"/>
            </a:xfrm>
            <a:prstGeom prst="rect">
              <a:avLst/>
            </a:prstGeom>
            <a:noFill/>
          </p:spPr>
          <p:txBody>
            <a:bodyPr wrap="square" rtlCol="0">
              <a:spAutoFit/>
            </a:bodyPr>
            <a:lstStyle/>
            <a:p>
              <a:pPr algn="ctr">
                <a:lnSpc>
                  <a:spcPct val="80000"/>
                </a:lnSpc>
              </a:pPr>
              <a:r>
                <a:rPr lang="en-US" sz="1600" b="1" dirty="0">
                  <a:solidFill>
                    <a:schemeClr val="bg1"/>
                  </a:solidFill>
                  <a:latin typeface="Arial" panose="020B0604020202020204" pitchFamily="34" charset="0"/>
                  <a:cs typeface="Arial" panose="020B0604020202020204" pitchFamily="34" charset="0"/>
                </a:rPr>
                <a:t>ADD YOUR CONTENT </a:t>
              </a:r>
              <a:br>
                <a:rPr lang="en-US" sz="1600" b="1" dirty="0">
                  <a:solidFill>
                    <a:schemeClr val="bg1"/>
                  </a:solidFill>
                  <a:latin typeface="Arial" panose="020B0604020202020204" pitchFamily="34" charset="0"/>
                  <a:cs typeface="Arial" panose="020B0604020202020204" pitchFamily="34" charset="0"/>
                </a:rPr>
              </a:br>
              <a:r>
                <a:rPr lang="en-US" sz="1600" b="1" dirty="0">
                  <a:solidFill>
                    <a:schemeClr val="bg1"/>
                  </a:solidFill>
                  <a:latin typeface="Arial" panose="020B0604020202020204" pitchFamily="34" charset="0"/>
                  <a:cs typeface="Arial" panose="020B0604020202020204" pitchFamily="34" charset="0"/>
                </a:rPr>
                <a:t>TO THIS PAGE</a:t>
              </a:r>
            </a:p>
          </p:txBody>
        </p:sp>
      </p:grpSp>
    </p:spTree>
    <p:extLst>
      <p:ext uri="{BB962C8B-B14F-4D97-AF65-F5344CB8AC3E}">
        <p14:creationId xmlns:p14="http://schemas.microsoft.com/office/powerpoint/2010/main" val="25091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A13E6F3-9EC1-0545-9EAE-C7D6C069C1BB}"/>
              </a:ext>
            </a:extLst>
          </p:cNvPr>
          <p:cNvPicPr>
            <a:picLocks noChangeAspect="1"/>
          </p:cNvPicPr>
          <p:nvPr/>
        </p:nvPicPr>
        <p:blipFill rotWithShape="1">
          <a:blip r:embed="rId3"/>
          <a:srcRect l="4286" r="34818"/>
          <a:stretch/>
        </p:blipFill>
        <p:spPr>
          <a:xfrm>
            <a:off x="433368" y="388968"/>
            <a:ext cx="3641169" cy="3987846"/>
          </a:xfrm>
          <a:prstGeom prst="rect">
            <a:avLst/>
          </a:prstGeom>
        </p:spPr>
      </p:pic>
      <p:sp>
        <p:nvSpPr>
          <p:cNvPr id="2" name="Title 1">
            <a:extLst>
              <a:ext uri="{FF2B5EF4-FFF2-40B4-BE49-F238E27FC236}">
                <a16:creationId xmlns:a16="http://schemas.microsoft.com/office/drawing/2014/main" id="{3C5A7478-74AE-974D-B7C0-8560616F4DB5}"/>
              </a:ext>
            </a:extLst>
          </p:cNvPr>
          <p:cNvSpPr>
            <a:spLocks noGrp="1"/>
          </p:cNvSpPr>
          <p:nvPr>
            <p:ph type="ctrTitle"/>
          </p:nvPr>
        </p:nvSpPr>
        <p:spPr>
          <a:xfrm>
            <a:off x="4445000" y="322356"/>
            <a:ext cx="4327939" cy="771751"/>
          </a:xfrm>
        </p:spPr>
        <p:txBody>
          <a:bodyPr>
            <a:noAutofit/>
          </a:bodyPr>
          <a:lstStyle/>
          <a:p>
            <a:r>
              <a:rPr lang="en-US" dirty="0"/>
              <a:t>PUMPING POLICY AND SUPPORT TITLE GOES HERE</a:t>
            </a:r>
          </a:p>
        </p:txBody>
      </p:sp>
      <p:sp>
        <p:nvSpPr>
          <p:cNvPr id="3" name="Subtitle 2">
            <a:extLst>
              <a:ext uri="{FF2B5EF4-FFF2-40B4-BE49-F238E27FC236}">
                <a16:creationId xmlns:a16="http://schemas.microsoft.com/office/drawing/2014/main" id="{B1BD9B0C-4146-9541-B708-4603ABC1268E}"/>
              </a:ext>
            </a:extLst>
          </p:cNvPr>
          <p:cNvSpPr>
            <a:spLocks noGrp="1"/>
          </p:cNvSpPr>
          <p:nvPr>
            <p:ph type="subTitle" idx="1"/>
          </p:nvPr>
        </p:nvSpPr>
        <p:spPr/>
        <p:txBody>
          <a:bodyPr>
            <a:noAutofit/>
          </a:bodyPr>
          <a:lstStyle/>
          <a:p>
            <a:r>
              <a:rPr lang="en-US" dirty="0"/>
              <a:t>Pumping at work, you’ve got this</a:t>
            </a:r>
          </a:p>
          <a:p>
            <a:endParaRPr lang="en-US" dirty="0"/>
          </a:p>
        </p:txBody>
      </p:sp>
      <p:sp>
        <p:nvSpPr>
          <p:cNvPr id="4" name="Text Placeholder 3">
            <a:extLst>
              <a:ext uri="{FF2B5EF4-FFF2-40B4-BE49-F238E27FC236}">
                <a16:creationId xmlns:a16="http://schemas.microsoft.com/office/drawing/2014/main" id="{1FD95267-E95A-B346-AE50-867A3BDECD5D}"/>
              </a:ext>
            </a:extLst>
          </p:cNvPr>
          <p:cNvSpPr>
            <a:spLocks noGrp="1"/>
          </p:cNvSpPr>
          <p:nvPr>
            <p:ph type="body" sz="quarter" idx="13"/>
          </p:nvPr>
        </p:nvSpPr>
        <p:spPr>
          <a:xfrm>
            <a:off x="4445000" y="1801580"/>
            <a:ext cx="4257003" cy="3524381"/>
          </a:xfrm>
        </p:spPr>
        <p:txBody>
          <a:bodyPr>
            <a:noAutofit/>
          </a:bodyPr>
          <a:lstStyle/>
          <a:p>
            <a:r>
              <a:rPr lang="en-US" b="1" dirty="0"/>
              <a:t>This slide is designed to include</a:t>
            </a:r>
            <a:r>
              <a:rPr lang="en-US" dirty="0"/>
              <a:t> all information related </a:t>
            </a:r>
            <a:br>
              <a:rPr lang="en-US" dirty="0"/>
            </a:br>
            <a:r>
              <a:rPr lang="en-US" dirty="0"/>
              <a:t>to breast pumping policies and support available at the office. Communicate where Mothers’ rooms are located, how they’re booked, how milk storage is handled and any other information helpful to new mothers who must pump </a:t>
            </a:r>
            <a:br>
              <a:rPr lang="en-US" dirty="0"/>
            </a:br>
            <a:r>
              <a:rPr lang="en-US" dirty="0"/>
              <a:t>at the office.</a:t>
            </a:r>
          </a:p>
          <a:p>
            <a:r>
              <a:rPr lang="en-US" b="1" dirty="0"/>
              <a:t>Don’t forget to break content up with bullets</a:t>
            </a:r>
          </a:p>
          <a:p>
            <a:pPr marL="171450" lvl="0" indent="-171450">
              <a:lnSpc>
                <a:spcPct val="80000"/>
              </a:lnSpc>
              <a:buClr>
                <a:srgbClr val="009BDF"/>
              </a:buClr>
              <a:buFont typeface="Arial" panose="020B0604020202020204" pitchFamily="34" charset="0"/>
              <a:buChar char="•"/>
            </a:pPr>
            <a:r>
              <a:rPr lang="en-US" dirty="0"/>
              <a:t>So it’s easier to read</a:t>
            </a:r>
          </a:p>
          <a:p>
            <a:pPr marL="171450" lvl="0" indent="-171450">
              <a:lnSpc>
                <a:spcPct val="80000"/>
              </a:lnSpc>
              <a:buClr>
                <a:srgbClr val="009BDF"/>
              </a:buClr>
              <a:buFont typeface="Arial" panose="020B0604020202020204" pitchFamily="34" charset="0"/>
              <a:buChar char="•"/>
            </a:pPr>
            <a:r>
              <a:rPr lang="en-US" dirty="0"/>
              <a:t>And scan</a:t>
            </a:r>
          </a:p>
          <a:p>
            <a:pPr marL="171450" lvl="0" indent="-171450">
              <a:lnSpc>
                <a:spcPct val="80000"/>
              </a:lnSpc>
              <a:buClr>
                <a:srgbClr val="009BDF"/>
              </a:buClr>
              <a:buFont typeface="Arial" panose="020B0604020202020204" pitchFamily="34" charset="0"/>
              <a:buChar char="•"/>
            </a:pPr>
            <a:r>
              <a:rPr lang="en-US" dirty="0"/>
              <a:t>Consider using them for lists of like information</a:t>
            </a:r>
          </a:p>
          <a:p>
            <a:endParaRPr lang="en-US" dirty="0"/>
          </a:p>
        </p:txBody>
      </p:sp>
      <p:sp>
        <p:nvSpPr>
          <p:cNvPr id="5" name="Text Placeholder 4">
            <a:extLst>
              <a:ext uri="{FF2B5EF4-FFF2-40B4-BE49-F238E27FC236}">
                <a16:creationId xmlns:a16="http://schemas.microsoft.com/office/drawing/2014/main" id="{201FF261-4808-C345-B0F3-58F3825B2F50}"/>
              </a:ext>
            </a:extLst>
          </p:cNvPr>
          <p:cNvSpPr>
            <a:spLocks noGrp="1"/>
          </p:cNvSpPr>
          <p:nvPr>
            <p:ph type="body" sz="quarter" idx="14"/>
          </p:nvPr>
        </p:nvSpPr>
        <p:spPr>
          <a:xfrm>
            <a:off x="438150" y="4441291"/>
            <a:ext cx="3641168" cy="229646"/>
          </a:xfrm>
        </p:spPr>
        <p:txBody>
          <a:bodyPr>
            <a:noAutofit/>
          </a:bodyPr>
          <a:lstStyle/>
          <a:p>
            <a:r>
              <a:rPr lang="en-US" dirty="0"/>
              <a:t>PUMP LIKE A PRO AT WORK</a:t>
            </a:r>
          </a:p>
        </p:txBody>
      </p:sp>
      <p:sp>
        <p:nvSpPr>
          <p:cNvPr id="6" name="Text Placeholder 5">
            <a:extLst>
              <a:ext uri="{FF2B5EF4-FFF2-40B4-BE49-F238E27FC236}">
                <a16:creationId xmlns:a16="http://schemas.microsoft.com/office/drawing/2014/main" id="{4D7AFCD2-69A5-094F-B7B7-2F3688C0BAD5}"/>
              </a:ext>
            </a:extLst>
          </p:cNvPr>
          <p:cNvSpPr>
            <a:spLocks noGrp="1"/>
          </p:cNvSpPr>
          <p:nvPr>
            <p:ph type="body" sz="quarter" idx="15"/>
          </p:nvPr>
        </p:nvSpPr>
        <p:spPr>
          <a:xfrm>
            <a:off x="1272255" y="4819537"/>
            <a:ext cx="2593163" cy="722547"/>
          </a:xfrm>
        </p:spPr>
        <p:txBody>
          <a:bodyPr>
            <a:noAutofit/>
          </a:bodyPr>
          <a:lstStyle/>
          <a:p>
            <a:pPr>
              <a:lnSpc>
                <a:spcPct val="100000"/>
              </a:lnSpc>
            </a:pPr>
            <a:r>
              <a:rPr lang="en-US" b="1" dirty="0"/>
              <a:t>BLOCK IT OUT. </a:t>
            </a:r>
            <a:r>
              <a:rPr lang="en-US" dirty="0"/>
              <a:t>Carve out time on your calendar to pump. This allows you to maintain a schedule and lets colleagues know when you’ll be unavailable. </a:t>
            </a:r>
          </a:p>
        </p:txBody>
      </p:sp>
      <p:sp>
        <p:nvSpPr>
          <p:cNvPr id="7" name="Text Placeholder 6">
            <a:extLst>
              <a:ext uri="{FF2B5EF4-FFF2-40B4-BE49-F238E27FC236}">
                <a16:creationId xmlns:a16="http://schemas.microsoft.com/office/drawing/2014/main" id="{6694A11F-F25E-7641-8AEE-72722A8102C9}"/>
              </a:ext>
            </a:extLst>
          </p:cNvPr>
          <p:cNvSpPr>
            <a:spLocks noGrp="1"/>
          </p:cNvSpPr>
          <p:nvPr>
            <p:ph type="body" sz="quarter" idx="16"/>
          </p:nvPr>
        </p:nvSpPr>
        <p:spPr>
          <a:xfrm>
            <a:off x="1272255" y="5608511"/>
            <a:ext cx="2593163" cy="722547"/>
          </a:xfrm>
        </p:spPr>
        <p:txBody>
          <a:bodyPr>
            <a:noAutofit/>
          </a:bodyPr>
          <a:lstStyle/>
          <a:p>
            <a:pPr>
              <a:lnSpc>
                <a:spcPct val="100000"/>
              </a:lnSpc>
            </a:pPr>
            <a:r>
              <a:rPr lang="en-US" b="1" dirty="0"/>
              <a:t>PACK IT UP. </a:t>
            </a:r>
            <a:r>
              <a:rPr lang="en-US" dirty="0"/>
              <a:t>Ensure you have what you need to pump at the office: breast pump, bottles or storage bags, cooler bag, nursing pads and a spare change of clothes. </a:t>
            </a:r>
          </a:p>
        </p:txBody>
      </p:sp>
      <p:sp>
        <p:nvSpPr>
          <p:cNvPr id="11" name="TextBox 10">
            <a:extLst>
              <a:ext uri="{FF2B5EF4-FFF2-40B4-BE49-F238E27FC236}">
                <a16:creationId xmlns:a16="http://schemas.microsoft.com/office/drawing/2014/main" id="{27901B1C-A7A7-6E40-859F-D836AF826C70}"/>
              </a:ext>
            </a:extLst>
          </p:cNvPr>
          <p:cNvSpPr txBox="1"/>
          <p:nvPr/>
        </p:nvSpPr>
        <p:spPr>
          <a:xfrm>
            <a:off x="4445000" y="4936561"/>
            <a:ext cx="3945965" cy="1107996"/>
          </a:xfrm>
          <a:prstGeom prst="rect">
            <a:avLst/>
          </a:prstGeom>
          <a:noFill/>
        </p:spPr>
        <p:txBody>
          <a:bodyPr wrap="square" rtlCol="0">
            <a:noAutofit/>
          </a:bodyPr>
          <a:lstStyle/>
          <a:p>
            <a:r>
              <a:rPr lang="en-US" sz="1200" b="1" dirty="0">
                <a:solidFill>
                  <a:srgbClr val="009BDF"/>
                </a:solidFill>
                <a:latin typeface="Arial" panose="020B0604020202020204" pitchFamily="34" charset="0"/>
                <a:cs typeface="Arial" panose="020B0604020202020204" pitchFamily="34" charset="0"/>
              </a:rPr>
              <a:t>Blue copy is designed for next steps the employee should take, either to get more information or access the benefit. Put additional URLs or phone numbers in this space.</a:t>
            </a:r>
          </a:p>
          <a:p>
            <a:endParaRPr lang="en-US" dirty="0"/>
          </a:p>
        </p:txBody>
      </p:sp>
      <p:grpSp>
        <p:nvGrpSpPr>
          <p:cNvPr id="18" name="Group 17">
            <a:extLst>
              <a:ext uri="{FF2B5EF4-FFF2-40B4-BE49-F238E27FC236}">
                <a16:creationId xmlns:a16="http://schemas.microsoft.com/office/drawing/2014/main" id="{8A0158CA-FAFB-0747-8200-73E1B2C46315}"/>
              </a:ext>
            </a:extLst>
          </p:cNvPr>
          <p:cNvGrpSpPr>
            <a:grpSpLocks noChangeAspect="1"/>
          </p:cNvGrpSpPr>
          <p:nvPr/>
        </p:nvGrpSpPr>
        <p:grpSpPr>
          <a:xfrm>
            <a:off x="702754" y="4888639"/>
            <a:ext cx="454491" cy="457200"/>
            <a:chOff x="2087166" y="3212308"/>
            <a:chExt cx="798910" cy="803672"/>
          </a:xfrm>
          <a:solidFill>
            <a:srgbClr val="009BDF"/>
          </a:solidFill>
        </p:grpSpPr>
        <p:sp>
          <p:nvSpPr>
            <p:cNvPr id="19" name="Freeform 67">
              <a:extLst>
                <a:ext uri="{FF2B5EF4-FFF2-40B4-BE49-F238E27FC236}">
                  <a16:creationId xmlns:a16="http://schemas.microsoft.com/office/drawing/2014/main" id="{68FC862C-8ED3-114C-A236-C32997C77CF2}"/>
                </a:ext>
              </a:extLst>
            </p:cNvPr>
            <p:cNvSpPr>
              <a:spLocks noEditPoints="1"/>
            </p:cNvSpPr>
            <p:nvPr/>
          </p:nvSpPr>
          <p:spPr bwMode="auto">
            <a:xfrm>
              <a:off x="2307431" y="3464720"/>
              <a:ext cx="358379" cy="359569"/>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7 w 88"/>
                <a:gd name="T11" fmla="*/ 44 h 88"/>
                <a:gd name="T12" fmla="*/ 44 w 88"/>
                <a:gd name="T13" fmla="*/ 46 h 88"/>
                <a:gd name="T14" fmla="*/ 42 w 88"/>
                <a:gd name="T15" fmla="*/ 44 h 88"/>
                <a:gd name="T16" fmla="*/ 42 w 88"/>
                <a:gd name="T17" fmla="*/ 16 h 88"/>
                <a:gd name="T18" fmla="*/ 44 w 88"/>
                <a:gd name="T19" fmla="*/ 14 h 88"/>
                <a:gd name="T20" fmla="*/ 47 w 88"/>
                <a:gd name="T21" fmla="*/ 16 h 88"/>
                <a:gd name="T22" fmla="*/ 47 w 88"/>
                <a:gd name="T23"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88">
                  <a:moveTo>
                    <a:pt x="44" y="0"/>
                  </a:moveTo>
                  <a:cubicBezTo>
                    <a:pt x="20" y="0"/>
                    <a:pt x="0" y="19"/>
                    <a:pt x="0" y="44"/>
                  </a:cubicBezTo>
                  <a:cubicBezTo>
                    <a:pt x="0" y="68"/>
                    <a:pt x="20" y="88"/>
                    <a:pt x="44" y="88"/>
                  </a:cubicBezTo>
                  <a:cubicBezTo>
                    <a:pt x="69" y="88"/>
                    <a:pt x="88" y="68"/>
                    <a:pt x="88" y="44"/>
                  </a:cubicBezTo>
                  <a:cubicBezTo>
                    <a:pt x="88" y="19"/>
                    <a:pt x="69" y="0"/>
                    <a:pt x="44" y="0"/>
                  </a:cubicBezTo>
                  <a:close/>
                  <a:moveTo>
                    <a:pt x="47" y="44"/>
                  </a:moveTo>
                  <a:cubicBezTo>
                    <a:pt x="47" y="45"/>
                    <a:pt x="46" y="46"/>
                    <a:pt x="44" y="46"/>
                  </a:cubicBezTo>
                  <a:cubicBezTo>
                    <a:pt x="43" y="46"/>
                    <a:pt x="42" y="45"/>
                    <a:pt x="42" y="44"/>
                  </a:cubicBezTo>
                  <a:cubicBezTo>
                    <a:pt x="42" y="16"/>
                    <a:pt x="42" y="16"/>
                    <a:pt x="42" y="16"/>
                  </a:cubicBezTo>
                  <a:cubicBezTo>
                    <a:pt x="42" y="15"/>
                    <a:pt x="43" y="14"/>
                    <a:pt x="44" y="14"/>
                  </a:cubicBezTo>
                  <a:cubicBezTo>
                    <a:pt x="46" y="14"/>
                    <a:pt x="47" y="15"/>
                    <a:pt x="47" y="16"/>
                  </a:cubicBezTo>
                  <a:lnTo>
                    <a:pt x="47"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0" name="Freeform 68">
              <a:extLst>
                <a:ext uri="{FF2B5EF4-FFF2-40B4-BE49-F238E27FC236}">
                  <a16:creationId xmlns:a16="http://schemas.microsoft.com/office/drawing/2014/main" id="{C05987B1-7B1B-4D4E-9203-39CDA3F209CB}"/>
                </a:ext>
              </a:extLst>
            </p:cNvPr>
            <p:cNvSpPr>
              <a:spLocks noEditPoints="1"/>
            </p:cNvSpPr>
            <p:nvPr/>
          </p:nvSpPr>
          <p:spPr bwMode="auto">
            <a:xfrm>
              <a:off x="2087166" y="3212308"/>
              <a:ext cx="798910" cy="803672"/>
            </a:xfrm>
            <a:custGeom>
              <a:avLst/>
              <a:gdLst>
                <a:gd name="T0" fmla="*/ 98 w 196"/>
                <a:gd name="T1" fmla="*/ 0 h 197"/>
                <a:gd name="T2" fmla="*/ 0 w 196"/>
                <a:gd name="T3" fmla="*/ 99 h 197"/>
                <a:gd name="T4" fmla="*/ 98 w 196"/>
                <a:gd name="T5" fmla="*/ 197 h 197"/>
                <a:gd name="T6" fmla="*/ 196 w 196"/>
                <a:gd name="T7" fmla="*/ 99 h 197"/>
                <a:gd name="T8" fmla="*/ 98 w 196"/>
                <a:gd name="T9" fmla="*/ 0 h 197"/>
                <a:gd name="T10" fmla="*/ 148 w 196"/>
                <a:gd name="T11" fmla="*/ 63 h 197"/>
                <a:gd name="T12" fmla="*/ 146 w 196"/>
                <a:gd name="T13" fmla="*/ 64 h 197"/>
                <a:gd name="T14" fmla="*/ 144 w 196"/>
                <a:gd name="T15" fmla="*/ 64 h 197"/>
                <a:gd name="T16" fmla="*/ 140 w 196"/>
                <a:gd name="T17" fmla="*/ 60 h 197"/>
                <a:gd name="T18" fmla="*/ 132 w 196"/>
                <a:gd name="T19" fmla="*/ 69 h 197"/>
                <a:gd name="T20" fmla="*/ 148 w 196"/>
                <a:gd name="T21" fmla="*/ 106 h 197"/>
                <a:gd name="T22" fmla="*/ 98 w 196"/>
                <a:gd name="T23" fmla="*/ 155 h 197"/>
                <a:gd name="T24" fmla="*/ 49 w 196"/>
                <a:gd name="T25" fmla="*/ 106 h 197"/>
                <a:gd name="T26" fmla="*/ 96 w 196"/>
                <a:gd name="T27" fmla="*/ 56 h 197"/>
                <a:gd name="T28" fmla="*/ 96 w 196"/>
                <a:gd name="T29" fmla="*/ 44 h 197"/>
                <a:gd name="T30" fmla="*/ 89 w 196"/>
                <a:gd name="T31" fmla="*/ 44 h 197"/>
                <a:gd name="T32" fmla="*/ 87 w 196"/>
                <a:gd name="T33" fmla="*/ 41 h 197"/>
                <a:gd name="T34" fmla="*/ 89 w 196"/>
                <a:gd name="T35" fmla="*/ 38 h 197"/>
                <a:gd name="T36" fmla="*/ 107 w 196"/>
                <a:gd name="T37" fmla="*/ 38 h 197"/>
                <a:gd name="T38" fmla="*/ 110 w 196"/>
                <a:gd name="T39" fmla="*/ 41 h 197"/>
                <a:gd name="T40" fmla="*/ 107 w 196"/>
                <a:gd name="T41" fmla="*/ 44 h 197"/>
                <a:gd name="T42" fmla="*/ 101 w 196"/>
                <a:gd name="T43" fmla="*/ 44 h 197"/>
                <a:gd name="T44" fmla="*/ 101 w 196"/>
                <a:gd name="T45" fmla="*/ 56 h 197"/>
                <a:gd name="T46" fmla="*/ 127 w 196"/>
                <a:gd name="T47" fmla="*/ 66 h 197"/>
                <a:gd name="T48" fmla="*/ 135 w 196"/>
                <a:gd name="T49" fmla="*/ 56 h 197"/>
                <a:gd name="T50" fmla="*/ 131 w 196"/>
                <a:gd name="T51" fmla="*/ 52 h 197"/>
                <a:gd name="T52" fmla="*/ 130 w 196"/>
                <a:gd name="T53" fmla="*/ 48 h 197"/>
                <a:gd name="T54" fmla="*/ 134 w 196"/>
                <a:gd name="T55" fmla="*/ 48 h 197"/>
                <a:gd name="T56" fmla="*/ 141 w 196"/>
                <a:gd name="T57" fmla="*/ 54 h 197"/>
                <a:gd name="T58" fmla="*/ 141 w 196"/>
                <a:gd name="T59" fmla="*/ 54 h 197"/>
                <a:gd name="T60" fmla="*/ 141 w 196"/>
                <a:gd name="T61" fmla="*/ 54 h 197"/>
                <a:gd name="T62" fmla="*/ 148 w 196"/>
                <a:gd name="T63" fmla="*/ 59 h 197"/>
                <a:gd name="T64" fmla="*/ 148 w 196"/>
                <a:gd name="T65" fmla="*/ 6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6" h="197">
                  <a:moveTo>
                    <a:pt x="98" y="0"/>
                  </a:moveTo>
                  <a:cubicBezTo>
                    <a:pt x="44" y="0"/>
                    <a:pt x="0" y="44"/>
                    <a:pt x="0" y="99"/>
                  </a:cubicBezTo>
                  <a:cubicBezTo>
                    <a:pt x="0" y="153"/>
                    <a:pt x="44" y="197"/>
                    <a:pt x="98" y="197"/>
                  </a:cubicBezTo>
                  <a:cubicBezTo>
                    <a:pt x="152" y="197"/>
                    <a:pt x="196" y="153"/>
                    <a:pt x="196" y="99"/>
                  </a:cubicBezTo>
                  <a:cubicBezTo>
                    <a:pt x="196" y="44"/>
                    <a:pt x="152" y="0"/>
                    <a:pt x="98" y="0"/>
                  </a:cubicBezTo>
                  <a:close/>
                  <a:moveTo>
                    <a:pt x="148" y="63"/>
                  </a:moveTo>
                  <a:cubicBezTo>
                    <a:pt x="148" y="64"/>
                    <a:pt x="147" y="64"/>
                    <a:pt x="146" y="64"/>
                  </a:cubicBezTo>
                  <a:cubicBezTo>
                    <a:pt x="146" y="64"/>
                    <a:pt x="145" y="64"/>
                    <a:pt x="144" y="64"/>
                  </a:cubicBezTo>
                  <a:cubicBezTo>
                    <a:pt x="140" y="60"/>
                    <a:pt x="140" y="60"/>
                    <a:pt x="140" y="60"/>
                  </a:cubicBezTo>
                  <a:cubicBezTo>
                    <a:pt x="132" y="69"/>
                    <a:pt x="132" y="69"/>
                    <a:pt x="132" y="69"/>
                  </a:cubicBezTo>
                  <a:cubicBezTo>
                    <a:pt x="141" y="78"/>
                    <a:pt x="148" y="91"/>
                    <a:pt x="148" y="106"/>
                  </a:cubicBezTo>
                  <a:cubicBezTo>
                    <a:pt x="148" y="133"/>
                    <a:pt x="125" y="155"/>
                    <a:pt x="98" y="155"/>
                  </a:cubicBezTo>
                  <a:cubicBezTo>
                    <a:pt x="71" y="155"/>
                    <a:pt x="49" y="133"/>
                    <a:pt x="49" y="106"/>
                  </a:cubicBezTo>
                  <a:cubicBezTo>
                    <a:pt x="49" y="79"/>
                    <a:pt x="70" y="58"/>
                    <a:pt x="96" y="56"/>
                  </a:cubicBezTo>
                  <a:cubicBezTo>
                    <a:pt x="96" y="44"/>
                    <a:pt x="96" y="44"/>
                    <a:pt x="96" y="44"/>
                  </a:cubicBezTo>
                  <a:cubicBezTo>
                    <a:pt x="89" y="44"/>
                    <a:pt x="89" y="44"/>
                    <a:pt x="89" y="44"/>
                  </a:cubicBezTo>
                  <a:cubicBezTo>
                    <a:pt x="88" y="44"/>
                    <a:pt x="87" y="43"/>
                    <a:pt x="87" y="41"/>
                  </a:cubicBezTo>
                  <a:cubicBezTo>
                    <a:pt x="87" y="40"/>
                    <a:pt x="88" y="38"/>
                    <a:pt x="89" y="38"/>
                  </a:cubicBezTo>
                  <a:cubicBezTo>
                    <a:pt x="107" y="38"/>
                    <a:pt x="107" y="38"/>
                    <a:pt x="107" y="38"/>
                  </a:cubicBezTo>
                  <a:cubicBezTo>
                    <a:pt x="109" y="38"/>
                    <a:pt x="110" y="40"/>
                    <a:pt x="110" y="41"/>
                  </a:cubicBezTo>
                  <a:cubicBezTo>
                    <a:pt x="110" y="43"/>
                    <a:pt x="109" y="44"/>
                    <a:pt x="107" y="44"/>
                  </a:cubicBezTo>
                  <a:cubicBezTo>
                    <a:pt x="101" y="44"/>
                    <a:pt x="101" y="44"/>
                    <a:pt x="101" y="44"/>
                  </a:cubicBezTo>
                  <a:cubicBezTo>
                    <a:pt x="101" y="56"/>
                    <a:pt x="101" y="56"/>
                    <a:pt x="101" y="56"/>
                  </a:cubicBezTo>
                  <a:cubicBezTo>
                    <a:pt x="111" y="57"/>
                    <a:pt x="120" y="60"/>
                    <a:pt x="127" y="66"/>
                  </a:cubicBezTo>
                  <a:cubicBezTo>
                    <a:pt x="135" y="56"/>
                    <a:pt x="135" y="56"/>
                    <a:pt x="135" y="56"/>
                  </a:cubicBezTo>
                  <a:cubicBezTo>
                    <a:pt x="131" y="52"/>
                    <a:pt x="131" y="52"/>
                    <a:pt x="131" y="52"/>
                  </a:cubicBezTo>
                  <a:cubicBezTo>
                    <a:pt x="129" y="51"/>
                    <a:pt x="129" y="50"/>
                    <a:pt x="130" y="48"/>
                  </a:cubicBezTo>
                  <a:cubicBezTo>
                    <a:pt x="131" y="47"/>
                    <a:pt x="133" y="47"/>
                    <a:pt x="134" y="48"/>
                  </a:cubicBezTo>
                  <a:cubicBezTo>
                    <a:pt x="141" y="54"/>
                    <a:pt x="141" y="54"/>
                    <a:pt x="141" y="54"/>
                  </a:cubicBezTo>
                  <a:cubicBezTo>
                    <a:pt x="141" y="54"/>
                    <a:pt x="141" y="54"/>
                    <a:pt x="141" y="54"/>
                  </a:cubicBezTo>
                  <a:cubicBezTo>
                    <a:pt x="141" y="54"/>
                    <a:pt x="141" y="54"/>
                    <a:pt x="141" y="54"/>
                  </a:cubicBezTo>
                  <a:cubicBezTo>
                    <a:pt x="148" y="59"/>
                    <a:pt x="148" y="59"/>
                    <a:pt x="148" y="59"/>
                  </a:cubicBezTo>
                  <a:cubicBezTo>
                    <a:pt x="149" y="60"/>
                    <a:pt x="149" y="62"/>
                    <a:pt x="148"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1" name="Group 20">
            <a:extLst>
              <a:ext uri="{FF2B5EF4-FFF2-40B4-BE49-F238E27FC236}">
                <a16:creationId xmlns:a16="http://schemas.microsoft.com/office/drawing/2014/main" id="{1EB08C2E-6493-D545-BE25-7D564DC184E3}"/>
              </a:ext>
            </a:extLst>
          </p:cNvPr>
          <p:cNvGrpSpPr>
            <a:grpSpLocks noChangeAspect="1"/>
          </p:cNvGrpSpPr>
          <p:nvPr/>
        </p:nvGrpSpPr>
        <p:grpSpPr>
          <a:xfrm>
            <a:off x="702754" y="5664675"/>
            <a:ext cx="454823" cy="457200"/>
            <a:chOff x="2670175" y="0"/>
            <a:chExt cx="911225" cy="915988"/>
          </a:xfrm>
          <a:solidFill>
            <a:srgbClr val="009BDF"/>
          </a:solidFill>
        </p:grpSpPr>
        <p:sp>
          <p:nvSpPr>
            <p:cNvPr id="22" name="Rectangle 11">
              <a:extLst>
                <a:ext uri="{FF2B5EF4-FFF2-40B4-BE49-F238E27FC236}">
                  <a16:creationId xmlns:a16="http://schemas.microsoft.com/office/drawing/2014/main" id="{D806DD94-75BF-784A-B6CE-58FB2FDA67E5}"/>
                </a:ext>
              </a:extLst>
            </p:cNvPr>
            <p:cNvSpPr>
              <a:spLocks noChangeArrowheads="1"/>
            </p:cNvSpPr>
            <p:nvPr/>
          </p:nvSpPr>
          <p:spPr bwMode="auto">
            <a:xfrm>
              <a:off x="2971800" y="436563"/>
              <a:ext cx="23813" cy="555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 name="Rectangle 12">
              <a:extLst>
                <a:ext uri="{FF2B5EF4-FFF2-40B4-BE49-F238E27FC236}">
                  <a16:creationId xmlns:a16="http://schemas.microsoft.com/office/drawing/2014/main" id="{C857E621-158C-8541-A055-57F9C80130DD}"/>
                </a:ext>
              </a:extLst>
            </p:cNvPr>
            <p:cNvSpPr>
              <a:spLocks noChangeArrowheads="1"/>
            </p:cNvSpPr>
            <p:nvPr/>
          </p:nvSpPr>
          <p:spPr bwMode="auto">
            <a:xfrm>
              <a:off x="3260725" y="436563"/>
              <a:ext cx="22225" cy="555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 name="Freeform 13">
              <a:extLst>
                <a:ext uri="{FF2B5EF4-FFF2-40B4-BE49-F238E27FC236}">
                  <a16:creationId xmlns:a16="http://schemas.microsoft.com/office/drawing/2014/main" id="{23281ECE-0335-6241-94F1-684FB04DE871}"/>
                </a:ext>
              </a:extLst>
            </p:cNvPr>
            <p:cNvSpPr>
              <a:spLocks/>
            </p:cNvSpPr>
            <p:nvPr/>
          </p:nvSpPr>
          <p:spPr bwMode="auto">
            <a:xfrm>
              <a:off x="2870200" y="477838"/>
              <a:ext cx="515938" cy="149225"/>
            </a:xfrm>
            <a:custGeom>
              <a:avLst/>
              <a:gdLst>
                <a:gd name="T0" fmla="*/ 94 w 111"/>
                <a:gd name="T1" fmla="*/ 6 h 32"/>
                <a:gd name="T2" fmla="*/ 91 w 111"/>
                <a:gd name="T3" fmla="*/ 9 h 32"/>
                <a:gd name="T4" fmla="*/ 81 w 111"/>
                <a:gd name="T5" fmla="*/ 9 h 32"/>
                <a:gd name="T6" fmla="*/ 78 w 111"/>
                <a:gd name="T7" fmla="*/ 6 h 32"/>
                <a:gd name="T8" fmla="*/ 78 w 111"/>
                <a:gd name="T9" fmla="*/ 0 h 32"/>
                <a:gd name="T10" fmla="*/ 32 w 111"/>
                <a:gd name="T11" fmla="*/ 0 h 32"/>
                <a:gd name="T12" fmla="*/ 32 w 111"/>
                <a:gd name="T13" fmla="*/ 6 h 32"/>
                <a:gd name="T14" fmla="*/ 30 w 111"/>
                <a:gd name="T15" fmla="*/ 9 h 32"/>
                <a:gd name="T16" fmla="*/ 19 w 111"/>
                <a:gd name="T17" fmla="*/ 9 h 32"/>
                <a:gd name="T18" fmla="*/ 16 w 111"/>
                <a:gd name="T19" fmla="*/ 6 h 32"/>
                <a:gd name="T20" fmla="*/ 16 w 111"/>
                <a:gd name="T21" fmla="*/ 0 h 32"/>
                <a:gd name="T22" fmla="*/ 0 w 111"/>
                <a:gd name="T23" fmla="*/ 0 h 32"/>
                <a:gd name="T24" fmla="*/ 0 w 111"/>
                <a:gd name="T25" fmla="*/ 32 h 32"/>
                <a:gd name="T26" fmla="*/ 111 w 111"/>
                <a:gd name="T27" fmla="*/ 32 h 32"/>
                <a:gd name="T28" fmla="*/ 111 w 111"/>
                <a:gd name="T29" fmla="*/ 0 h 32"/>
                <a:gd name="T30" fmla="*/ 94 w 111"/>
                <a:gd name="T31" fmla="*/ 0 h 32"/>
                <a:gd name="T32" fmla="*/ 94 w 111"/>
                <a:gd name="T33"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 h="32">
                  <a:moveTo>
                    <a:pt x="94" y="6"/>
                  </a:moveTo>
                  <a:cubicBezTo>
                    <a:pt x="94" y="8"/>
                    <a:pt x="93" y="9"/>
                    <a:pt x="91" y="9"/>
                  </a:cubicBezTo>
                  <a:cubicBezTo>
                    <a:pt x="81" y="9"/>
                    <a:pt x="81" y="9"/>
                    <a:pt x="81" y="9"/>
                  </a:cubicBezTo>
                  <a:cubicBezTo>
                    <a:pt x="79" y="9"/>
                    <a:pt x="78" y="8"/>
                    <a:pt x="78" y="6"/>
                  </a:cubicBezTo>
                  <a:cubicBezTo>
                    <a:pt x="78" y="0"/>
                    <a:pt x="78" y="0"/>
                    <a:pt x="78" y="0"/>
                  </a:cubicBezTo>
                  <a:cubicBezTo>
                    <a:pt x="32" y="0"/>
                    <a:pt x="32" y="0"/>
                    <a:pt x="32" y="0"/>
                  </a:cubicBezTo>
                  <a:cubicBezTo>
                    <a:pt x="32" y="6"/>
                    <a:pt x="32" y="6"/>
                    <a:pt x="32" y="6"/>
                  </a:cubicBezTo>
                  <a:cubicBezTo>
                    <a:pt x="32" y="8"/>
                    <a:pt x="31" y="9"/>
                    <a:pt x="30" y="9"/>
                  </a:cubicBezTo>
                  <a:cubicBezTo>
                    <a:pt x="19" y="9"/>
                    <a:pt x="19" y="9"/>
                    <a:pt x="19" y="9"/>
                  </a:cubicBezTo>
                  <a:cubicBezTo>
                    <a:pt x="18" y="9"/>
                    <a:pt x="16" y="8"/>
                    <a:pt x="16" y="6"/>
                  </a:cubicBezTo>
                  <a:cubicBezTo>
                    <a:pt x="16" y="0"/>
                    <a:pt x="16" y="0"/>
                    <a:pt x="16" y="0"/>
                  </a:cubicBezTo>
                  <a:cubicBezTo>
                    <a:pt x="0" y="0"/>
                    <a:pt x="0" y="0"/>
                    <a:pt x="0" y="0"/>
                  </a:cubicBezTo>
                  <a:cubicBezTo>
                    <a:pt x="0" y="32"/>
                    <a:pt x="0" y="32"/>
                    <a:pt x="0" y="32"/>
                  </a:cubicBezTo>
                  <a:cubicBezTo>
                    <a:pt x="111" y="32"/>
                    <a:pt x="111" y="32"/>
                    <a:pt x="111" y="32"/>
                  </a:cubicBezTo>
                  <a:cubicBezTo>
                    <a:pt x="111" y="0"/>
                    <a:pt x="111" y="0"/>
                    <a:pt x="111" y="0"/>
                  </a:cubicBezTo>
                  <a:cubicBezTo>
                    <a:pt x="94" y="0"/>
                    <a:pt x="94" y="0"/>
                    <a:pt x="94" y="0"/>
                  </a:cubicBezTo>
                  <a:lnTo>
                    <a:pt x="94"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5" name="Freeform 14">
              <a:extLst>
                <a:ext uri="{FF2B5EF4-FFF2-40B4-BE49-F238E27FC236}">
                  <a16:creationId xmlns:a16="http://schemas.microsoft.com/office/drawing/2014/main" id="{DD3C3359-AF18-0C42-911B-5629AC46D7AE}"/>
                </a:ext>
              </a:extLst>
            </p:cNvPr>
            <p:cNvSpPr>
              <a:spLocks noEditPoints="1"/>
            </p:cNvSpPr>
            <p:nvPr/>
          </p:nvSpPr>
          <p:spPr bwMode="auto">
            <a:xfrm>
              <a:off x="2670175" y="0"/>
              <a:ext cx="911225" cy="915988"/>
            </a:xfrm>
            <a:custGeom>
              <a:avLst/>
              <a:gdLst>
                <a:gd name="T0" fmla="*/ 98 w 196"/>
                <a:gd name="T1" fmla="*/ 0 h 197"/>
                <a:gd name="T2" fmla="*/ 0 w 196"/>
                <a:gd name="T3" fmla="*/ 98 h 197"/>
                <a:gd name="T4" fmla="*/ 98 w 196"/>
                <a:gd name="T5" fmla="*/ 197 h 197"/>
                <a:gd name="T6" fmla="*/ 196 w 196"/>
                <a:gd name="T7" fmla="*/ 98 h 197"/>
                <a:gd name="T8" fmla="*/ 98 w 196"/>
                <a:gd name="T9" fmla="*/ 0 h 197"/>
                <a:gd name="T10" fmla="*/ 75 w 196"/>
                <a:gd name="T11" fmla="*/ 50 h 197"/>
                <a:gd name="T12" fmla="*/ 85 w 196"/>
                <a:gd name="T13" fmla="*/ 40 h 197"/>
                <a:gd name="T14" fmla="*/ 112 w 196"/>
                <a:gd name="T15" fmla="*/ 40 h 197"/>
                <a:gd name="T16" fmla="*/ 121 w 196"/>
                <a:gd name="T17" fmla="*/ 50 h 197"/>
                <a:gd name="T18" fmla="*/ 121 w 196"/>
                <a:gd name="T19" fmla="*/ 62 h 197"/>
                <a:gd name="T20" fmla="*/ 119 w 196"/>
                <a:gd name="T21" fmla="*/ 65 h 197"/>
                <a:gd name="T22" fmla="*/ 116 w 196"/>
                <a:gd name="T23" fmla="*/ 62 h 197"/>
                <a:gd name="T24" fmla="*/ 116 w 196"/>
                <a:gd name="T25" fmla="*/ 50 h 197"/>
                <a:gd name="T26" fmla="*/ 112 w 196"/>
                <a:gd name="T27" fmla="*/ 46 h 197"/>
                <a:gd name="T28" fmla="*/ 85 w 196"/>
                <a:gd name="T29" fmla="*/ 46 h 197"/>
                <a:gd name="T30" fmla="*/ 80 w 196"/>
                <a:gd name="T31" fmla="*/ 50 h 197"/>
                <a:gd name="T32" fmla="*/ 80 w 196"/>
                <a:gd name="T33" fmla="*/ 62 h 197"/>
                <a:gd name="T34" fmla="*/ 78 w 196"/>
                <a:gd name="T35" fmla="*/ 65 h 197"/>
                <a:gd name="T36" fmla="*/ 75 w 196"/>
                <a:gd name="T37" fmla="*/ 62 h 197"/>
                <a:gd name="T38" fmla="*/ 75 w 196"/>
                <a:gd name="T39" fmla="*/ 50 h 197"/>
                <a:gd name="T40" fmla="*/ 91 w 196"/>
                <a:gd name="T41" fmla="*/ 56 h 197"/>
                <a:gd name="T42" fmla="*/ 91 w 196"/>
                <a:gd name="T43" fmla="*/ 62 h 197"/>
                <a:gd name="T44" fmla="*/ 88 w 196"/>
                <a:gd name="T45" fmla="*/ 65 h 197"/>
                <a:gd name="T46" fmla="*/ 86 w 196"/>
                <a:gd name="T47" fmla="*/ 62 h 197"/>
                <a:gd name="T48" fmla="*/ 86 w 196"/>
                <a:gd name="T49" fmla="*/ 53 h 197"/>
                <a:gd name="T50" fmla="*/ 88 w 196"/>
                <a:gd name="T51" fmla="*/ 51 h 197"/>
                <a:gd name="T52" fmla="*/ 108 w 196"/>
                <a:gd name="T53" fmla="*/ 51 h 197"/>
                <a:gd name="T54" fmla="*/ 111 w 196"/>
                <a:gd name="T55" fmla="*/ 53 h 197"/>
                <a:gd name="T56" fmla="*/ 111 w 196"/>
                <a:gd name="T57" fmla="*/ 62 h 197"/>
                <a:gd name="T58" fmla="*/ 108 w 196"/>
                <a:gd name="T59" fmla="*/ 65 h 197"/>
                <a:gd name="T60" fmla="*/ 106 w 196"/>
                <a:gd name="T61" fmla="*/ 62 h 197"/>
                <a:gd name="T62" fmla="*/ 106 w 196"/>
                <a:gd name="T63" fmla="*/ 56 h 197"/>
                <a:gd name="T64" fmla="*/ 91 w 196"/>
                <a:gd name="T65" fmla="*/ 56 h 197"/>
                <a:gd name="T66" fmla="*/ 159 w 196"/>
                <a:gd name="T67" fmla="*/ 137 h 197"/>
                <a:gd name="T68" fmla="*/ 156 w 196"/>
                <a:gd name="T69" fmla="*/ 140 h 197"/>
                <a:gd name="T70" fmla="*/ 40 w 196"/>
                <a:gd name="T71" fmla="*/ 140 h 197"/>
                <a:gd name="T72" fmla="*/ 38 w 196"/>
                <a:gd name="T73" fmla="*/ 137 h 197"/>
                <a:gd name="T74" fmla="*/ 38 w 196"/>
                <a:gd name="T75" fmla="*/ 70 h 197"/>
                <a:gd name="T76" fmla="*/ 40 w 196"/>
                <a:gd name="T77" fmla="*/ 68 h 197"/>
                <a:gd name="T78" fmla="*/ 156 w 196"/>
                <a:gd name="T79" fmla="*/ 68 h 197"/>
                <a:gd name="T80" fmla="*/ 159 w 196"/>
                <a:gd name="T81" fmla="*/ 70 h 197"/>
                <a:gd name="T82" fmla="*/ 159 w 196"/>
                <a:gd name="T83" fmla="*/ 13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6" h="197">
                  <a:moveTo>
                    <a:pt x="98" y="0"/>
                  </a:moveTo>
                  <a:cubicBezTo>
                    <a:pt x="44" y="0"/>
                    <a:pt x="0" y="44"/>
                    <a:pt x="0" y="98"/>
                  </a:cubicBezTo>
                  <a:cubicBezTo>
                    <a:pt x="0" y="153"/>
                    <a:pt x="44" y="197"/>
                    <a:pt x="98" y="197"/>
                  </a:cubicBezTo>
                  <a:cubicBezTo>
                    <a:pt x="152" y="197"/>
                    <a:pt x="196" y="153"/>
                    <a:pt x="196" y="98"/>
                  </a:cubicBezTo>
                  <a:cubicBezTo>
                    <a:pt x="196" y="44"/>
                    <a:pt x="152" y="0"/>
                    <a:pt x="98" y="0"/>
                  </a:cubicBezTo>
                  <a:close/>
                  <a:moveTo>
                    <a:pt x="75" y="50"/>
                  </a:moveTo>
                  <a:cubicBezTo>
                    <a:pt x="75" y="44"/>
                    <a:pt x="79" y="40"/>
                    <a:pt x="85" y="40"/>
                  </a:cubicBezTo>
                  <a:cubicBezTo>
                    <a:pt x="112" y="40"/>
                    <a:pt x="112" y="40"/>
                    <a:pt x="112" y="40"/>
                  </a:cubicBezTo>
                  <a:cubicBezTo>
                    <a:pt x="117" y="40"/>
                    <a:pt x="121" y="44"/>
                    <a:pt x="121" y="50"/>
                  </a:cubicBezTo>
                  <a:cubicBezTo>
                    <a:pt x="121" y="62"/>
                    <a:pt x="121" y="62"/>
                    <a:pt x="121" y="62"/>
                  </a:cubicBezTo>
                  <a:cubicBezTo>
                    <a:pt x="121" y="64"/>
                    <a:pt x="120" y="65"/>
                    <a:pt x="119" y="65"/>
                  </a:cubicBezTo>
                  <a:cubicBezTo>
                    <a:pt x="117" y="65"/>
                    <a:pt x="116" y="64"/>
                    <a:pt x="116" y="62"/>
                  </a:cubicBezTo>
                  <a:cubicBezTo>
                    <a:pt x="116" y="50"/>
                    <a:pt x="116" y="50"/>
                    <a:pt x="116" y="50"/>
                  </a:cubicBezTo>
                  <a:cubicBezTo>
                    <a:pt x="116" y="47"/>
                    <a:pt x="114" y="46"/>
                    <a:pt x="112" y="46"/>
                  </a:cubicBezTo>
                  <a:cubicBezTo>
                    <a:pt x="85" y="46"/>
                    <a:pt x="85" y="46"/>
                    <a:pt x="85" y="46"/>
                  </a:cubicBezTo>
                  <a:cubicBezTo>
                    <a:pt x="82" y="46"/>
                    <a:pt x="80" y="47"/>
                    <a:pt x="80" y="50"/>
                  </a:cubicBezTo>
                  <a:cubicBezTo>
                    <a:pt x="80" y="62"/>
                    <a:pt x="80" y="62"/>
                    <a:pt x="80" y="62"/>
                  </a:cubicBezTo>
                  <a:cubicBezTo>
                    <a:pt x="80" y="64"/>
                    <a:pt x="79" y="65"/>
                    <a:pt x="78" y="65"/>
                  </a:cubicBezTo>
                  <a:cubicBezTo>
                    <a:pt x="76" y="65"/>
                    <a:pt x="75" y="64"/>
                    <a:pt x="75" y="62"/>
                  </a:cubicBezTo>
                  <a:lnTo>
                    <a:pt x="75" y="50"/>
                  </a:lnTo>
                  <a:close/>
                  <a:moveTo>
                    <a:pt x="91" y="56"/>
                  </a:moveTo>
                  <a:cubicBezTo>
                    <a:pt x="91" y="62"/>
                    <a:pt x="91" y="62"/>
                    <a:pt x="91" y="62"/>
                  </a:cubicBezTo>
                  <a:cubicBezTo>
                    <a:pt x="91" y="64"/>
                    <a:pt x="90" y="65"/>
                    <a:pt x="88" y="65"/>
                  </a:cubicBezTo>
                  <a:cubicBezTo>
                    <a:pt x="87" y="65"/>
                    <a:pt x="86" y="64"/>
                    <a:pt x="86" y="62"/>
                  </a:cubicBezTo>
                  <a:cubicBezTo>
                    <a:pt x="86" y="53"/>
                    <a:pt x="86" y="53"/>
                    <a:pt x="86" y="53"/>
                  </a:cubicBezTo>
                  <a:cubicBezTo>
                    <a:pt x="86" y="52"/>
                    <a:pt x="87" y="51"/>
                    <a:pt x="88" y="51"/>
                  </a:cubicBezTo>
                  <a:cubicBezTo>
                    <a:pt x="108" y="51"/>
                    <a:pt x="108" y="51"/>
                    <a:pt x="108" y="51"/>
                  </a:cubicBezTo>
                  <a:cubicBezTo>
                    <a:pt x="110" y="51"/>
                    <a:pt x="111" y="52"/>
                    <a:pt x="111" y="53"/>
                  </a:cubicBezTo>
                  <a:cubicBezTo>
                    <a:pt x="111" y="62"/>
                    <a:pt x="111" y="62"/>
                    <a:pt x="111" y="62"/>
                  </a:cubicBezTo>
                  <a:cubicBezTo>
                    <a:pt x="111" y="64"/>
                    <a:pt x="110" y="65"/>
                    <a:pt x="108" y="65"/>
                  </a:cubicBezTo>
                  <a:cubicBezTo>
                    <a:pt x="107" y="65"/>
                    <a:pt x="106" y="64"/>
                    <a:pt x="106" y="62"/>
                  </a:cubicBezTo>
                  <a:cubicBezTo>
                    <a:pt x="106" y="56"/>
                    <a:pt x="106" y="56"/>
                    <a:pt x="106" y="56"/>
                  </a:cubicBezTo>
                  <a:lnTo>
                    <a:pt x="91" y="56"/>
                  </a:lnTo>
                  <a:close/>
                  <a:moveTo>
                    <a:pt x="159" y="137"/>
                  </a:moveTo>
                  <a:cubicBezTo>
                    <a:pt x="159" y="139"/>
                    <a:pt x="158" y="140"/>
                    <a:pt x="156" y="140"/>
                  </a:cubicBezTo>
                  <a:cubicBezTo>
                    <a:pt x="40" y="140"/>
                    <a:pt x="40" y="140"/>
                    <a:pt x="40" y="140"/>
                  </a:cubicBezTo>
                  <a:cubicBezTo>
                    <a:pt x="39" y="140"/>
                    <a:pt x="38" y="139"/>
                    <a:pt x="38" y="137"/>
                  </a:cubicBezTo>
                  <a:cubicBezTo>
                    <a:pt x="38" y="70"/>
                    <a:pt x="38" y="70"/>
                    <a:pt x="38" y="70"/>
                  </a:cubicBezTo>
                  <a:cubicBezTo>
                    <a:pt x="38" y="69"/>
                    <a:pt x="39" y="68"/>
                    <a:pt x="40" y="68"/>
                  </a:cubicBezTo>
                  <a:cubicBezTo>
                    <a:pt x="156" y="68"/>
                    <a:pt x="156" y="68"/>
                    <a:pt x="156" y="68"/>
                  </a:cubicBezTo>
                  <a:cubicBezTo>
                    <a:pt x="158" y="68"/>
                    <a:pt x="159" y="69"/>
                    <a:pt x="159" y="70"/>
                  </a:cubicBezTo>
                  <a:lnTo>
                    <a:pt x="159" y="1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6" name="Freeform 15">
              <a:extLst>
                <a:ext uri="{FF2B5EF4-FFF2-40B4-BE49-F238E27FC236}">
                  <a16:creationId xmlns:a16="http://schemas.microsoft.com/office/drawing/2014/main" id="{8655D083-570B-7E45-9595-CCE778557331}"/>
                </a:ext>
              </a:extLst>
            </p:cNvPr>
            <p:cNvSpPr>
              <a:spLocks/>
            </p:cNvSpPr>
            <p:nvPr/>
          </p:nvSpPr>
          <p:spPr bwMode="auto">
            <a:xfrm>
              <a:off x="2870200" y="339725"/>
              <a:ext cx="515938" cy="115888"/>
            </a:xfrm>
            <a:custGeom>
              <a:avLst/>
              <a:gdLst>
                <a:gd name="T0" fmla="*/ 0 w 111"/>
                <a:gd name="T1" fmla="*/ 24 h 25"/>
                <a:gd name="T2" fmla="*/ 16 w 111"/>
                <a:gd name="T3" fmla="*/ 24 h 25"/>
                <a:gd name="T4" fmla="*/ 16 w 111"/>
                <a:gd name="T5" fmla="*/ 18 h 25"/>
                <a:gd name="T6" fmla="*/ 19 w 111"/>
                <a:gd name="T7" fmla="*/ 16 h 25"/>
                <a:gd name="T8" fmla="*/ 30 w 111"/>
                <a:gd name="T9" fmla="*/ 16 h 25"/>
                <a:gd name="T10" fmla="*/ 32 w 111"/>
                <a:gd name="T11" fmla="*/ 18 h 25"/>
                <a:gd name="T12" fmla="*/ 32 w 111"/>
                <a:gd name="T13" fmla="*/ 25 h 25"/>
                <a:gd name="T14" fmla="*/ 78 w 111"/>
                <a:gd name="T15" fmla="*/ 25 h 25"/>
                <a:gd name="T16" fmla="*/ 78 w 111"/>
                <a:gd name="T17" fmla="*/ 18 h 25"/>
                <a:gd name="T18" fmla="*/ 81 w 111"/>
                <a:gd name="T19" fmla="*/ 16 h 25"/>
                <a:gd name="T20" fmla="*/ 91 w 111"/>
                <a:gd name="T21" fmla="*/ 16 h 25"/>
                <a:gd name="T22" fmla="*/ 94 w 111"/>
                <a:gd name="T23" fmla="*/ 18 h 25"/>
                <a:gd name="T24" fmla="*/ 94 w 111"/>
                <a:gd name="T25" fmla="*/ 25 h 25"/>
                <a:gd name="T26" fmla="*/ 111 w 111"/>
                <a:gd name="T27" fmla="*/ 25 h 25"/>
                <a:gd name="T28" fmla="*/ 111 w 111"/>
                <a:gd name="T29" fmla="*/ 0 h 25"/>
                <a:gd name="T30" fmla="*/ 0 w 111"/>
                <a:gd name="T31" fmla="*/ 0 h 25"/>
                <a:gd name="T32" fmla="*/ 0 w 111"/>
                <a:gd name="T3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 h="25">
                  <a:moveTo>
                    <a:pt x="0" y="24"/>
                  </a:moveTo>
                  <a:cubicBezTo>
                    <a:pt x="16" y="24"/>
                    <a:pt x="16" y="24"/>
                    <a:pt x="16" y="24"/>
                  </a:cubicBezTo>
                  <a:cubicBezTo>
                    <a:pt x="16" y="18"/>
                    <a:pt x="16" y="18"/>
                    <a:pt x="16" y="18"/>
                  </a:cubicBezTo>
                  <a:cubicBezTo>
                    <a:pt x="16" y="17"/>
                    <a:pt x="18" y="16"/>
                    <a:pt x="19" y="16"/>
                  </a:cubicBezTo>
                  <a:cubicBezTo>
                    <a:pt x="30" y="16"/>
                    <a:pt x="30" y="16"/>
                    <a:pt x="30" y="16"/>
                  </a:cubicBezTo>
                  <a:cubicBezTo>
                    <a:pt x="31" y="16"/>
                    <a:pt x="32" y="17"/>
                    <a:pt x="32" y="18"/>
                  </a:cubicBezTo>
                  <a:cubicBezTo>
                    <a:pt x="32" y="25"/>
                    <a:pt x="32" y="25"/>
                    <a:pt x="32" y="25"/>
                  </a:cubicBezTo>
                  <a:cubicBezTo>
                    <a:pt x="78" y="25"/>
                    <a:pt x="78" y="25"/>
                    <a:pt x="78" y="25"/>
                  </a:cubicBezTo>
                  <a:cubicBezTo>
                    <a:pt x="78" y="18"/>
                    <a:pt x="78" y="18"/>
                    <a:pt x="78" y="18"/>
                  </a:cubicBezTo>
                  <a:cubicBezTo>
                    <a:pt x="78" y="17"/>
                    <a:pt x="79" y="16"/>
                    <a:pt x="81" y="16"/>
                  </a:cubicBezTo>
                  <a:cubicBezTo>
                    <a:pt x="91" y="16"/>
                    <a:pt x="91" y="16"/>
                    <a:pt x="91" y="16"/>
                  </a:cubicBezTo>
                  <a:cubicBezTo>
                    <a:pt x="93" y="16"/>
                    <a:pt x="94" y="17"/>
                    <a:pt x="94" y="18"/>
                  </a:cubicBezTo>
                  <a:cubicBezTo>
                    <a:pt x="94" y="25"/>
                    <a:pt x="94" y="25"/>
                    <a:pt x="94" y="25"/>
                  </a:cubicBezTo>
                  <a:cubicBezTo>
                    <a:pt x="111" y="25"/>
                    <a:pt x="111" y="25"/>
                    <a:pt x="111" y="25"/>
                  </a:cubicBezTo>
                  <a:cubicBezTo>
                    <a:pt x="111" y="0"/>
                    <a:pt x="111" y="0"/>
                    <a:pt x="111" y="0"/>
                  </a:cubicBezTo>
                  <a:cubicBezTo>
                    <a:pt x="0" y="0"/>
                    <a:pt x="0" y="0"/>
                    <a:pt x="0" y="0"/>
                  </a:cubicBez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7" name="Group 26">
            <a:extLst>
              <a:ext uri="{FF2B5EF4-FFF2-40B4-BE49-F238E27FC236}">
                <a16:creationId xmlns:a16="http://schemas.microsoft.com/office/drawing/2014/main" id="{F0EF577C-DB2F-1B40-9E15-ED262EE2BA48}"/>
              </a:ext>
            </a:extLst>
          </p:cNvPr>
          <p:cNvGrpSpPr/>
          <p:nvPr/>
        </p:nvGrpSpPr>
        <p:grpSpPr>
          <a:xfrm rot="16200000">
            <a:off x="-145015" y="-47160"/>
            <a:ext cx="2417007" cy="2126977"/>
            <a:chOff x="6904383" y="0"/>
            <a:chExt cx="2417007" cy="2126977"/>
          </a:xfrm>
        </p:grpSpPr>
        <p:sp>
          <p:nvSpPr>
            <p:cNvPr id="28" name="Diagonal Stripe 27">
              <a:extLst>
                <a:ext uri="{FF2B5EF4-FFF2-40B4-BE49-F238E27FC236}">
                  <a16:creationId xmlns:a16="http://schemas.microsoft.com/office/drawing/2014/main" id="{A0967307-B704-8D40-9DCE-BD088225A054}"/>
                </a:ext>
              </a:extLst>
            </p:cNvPr>
            <p:cNvSpPr/>
            <p:nvPr/>
          </p:nvSpPr>
          <p:spPr>
            <a:xfrm rot="5400000">
              <a:off x="6960703" y="-56320"/>
              <a:ext cx="2126977" cy="2239618"/>
            </a:xfrm>
            <a:prstGeom prst="diagStrip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CC48D36B-E0D5-BB4B-AF8B-C4CC163105AB}"/>
                </a:ext>
              </a:extLst>
            </p:cNvPr>
            <p:cNvSpPr txBox="1"/>
            <p:nvPr/>
          </p:nvSpPr>
          <p:spPr>
            <a:xfrm rot="2619463">
              <a:off x="7297215" y="485318"/>
              <a:ext cx="2024175" cy="683264"/>
            </a:xfrm>
            <a:prstGeom prst="rect">
              <a:avLst/>
            </a:prstGeom>
            <a:noFill/>
          </p:spPr>
          <p:txBody>
            <a:bodyPr wrap="square" rtlCol="0">
              <a:spAutoFit/>
            </a:bodyPr>
            <a:lstStyle/>
            <a:p>
              <a:pPr algn="ctr">
                <a:lnSpc>
                  <a:spcPct val="80000"/>
                </a:lnSpc>
              </a:pPr>
              <a:r>
                <a:rPr lang="en-US" sz="1600" b="1" dirty="0">
                  <a:solidFill>
                    <a:schemeClr val="bg1"/>
                  </a:solidFill>
                  <a:latin typeface="Arial" panose="020B0604020202020204" pitchFamily="34" charset="0"/>
                  <a:cs typeface="Arial" panose="020B0604020202020204" pitchFamily="34" charset="0"/>
                </a:rPr>
                <a:t>ADD YOUR CONTENT </a:t>
              </a:r>
              <a:br>
                <a:rPr lang="en-US" sz="1600" b="1" dirty="0">
                  <a:solidFill>
                    <a:schemeClr val="bg1"/>
                  </a:solidFill>
                  <a:latin typeface="Arial" panose="020B0604020202020204" pitchFamily="34" charset="0"/>
                  <a:cs typeface="Arial" panose="020B0604020202020204" pitchFamily="34" charset="0"/>
                </a:rPr>
              </a:br>
              <a:r>
                <a:rPr lang="en-US" sz="1600" b="1" dirty="0">
                  <a:solidFill>
                    <a:schemeClr val="bg1"/>
                  </a:solidFill>
                  <a:latin typeface="Arial" panose="020B0604020202020204" pitchFamily="34" charset="0"/>
                  <a:cs typeface="Arial" panose="020B0604020202020204" pitchFamily="34" charset="0"/>
                </a:rPr>
                <a:t>TO THIS PAGE</a:t>
              </a:r>
            </a:p>
          </p:txBody>
        </p:sp>
      </p:grpSp>
    </p:spTree>
    <p:extLst>
      <p:ext uri="{BB962C8B-B14F-4D97-AF65-F5344CB8AC3E}">
        <p14:creationId xmlns:p14="http://schemas.microsoft.com/office/powerpoint/2010/main" val="81940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F26FABC-8522-7F49-9CBE-6981C764D7A4}"/>
              </a:ext>
            </a:extLst>
          </p:cNvPr>
          <p:cNvPicPr>
            <a:picLocks noChangeAspect="1"/>
          </p:cNvPicPr>
          <p:nvPr/>
        </p:nvPicPr>
        <p:blipFill rotWithShape="1">
          <a:blip r:embed="rId3"/>
          <a:srcRect l="17847" r="21351"/>
          <a:stretch/>
        </p:blipFill>
        <p:spPr>
          <a:xfrm>
            <a:off x="432796" y="382766"/>
            <a:ext cx="3641169" cy="3993998"/>
          </a:xfrm>
          <a:prstGeom prst="rect">
            <a:avLst/>
          </a:prstGeom>
        </p:spPr>
      </p:pic>
      <p:sp>
        <p:nvSpPr>
          <p:cNvPr id="2" name="Title 1">
            <a:extLst>
              <a:ext uri="{FF2B5EF4-FFF2-40B4-BE49-F238E27FC236}">
                <a16:creationId xmlns:a16="http://schemas.microsoft.com/office/drawing/2014/main" id="{E95F0CC5-EB8D-D542-81D3-98A72B1E7B6B}"/>
              </a:ext>
            </a:extLst>
          </p:cNvPr>
          <p:cNvSpPr>
            <a:spLocks noGrp="1"/>
          </p:cNvSpPr>
          <p:nvPr>
            <p:ph type="ctrTitle"/>
          </p:nvPr>
        </p:nvSpPr>
        <p:spPr/>
        <p:txBody>
          <a:bodyPr>
            <a:noAutofit/>
          </a:bodyPr>
          <a:lstStyle/>
          <a:p>
            <a:r>
              <a:rPr lang="en-US" dirty="0"/>
              <a:t>DEPENDENT CARE </a:t>
            </a:r>
            <a:br>
              <a:rPr lang="en-US" dirty="0"/>
            </a:br>
            <a:r>
              <a:rPr lang="en-US" dirty="0"/>
              <a:t>FSA TITLE GOES HERE</a:t>
            </a:r>
          </a:p>
        </p:txBody>
      </p:sp>
      <p:sp>
        <p:nvSpPr>
          <p:cNvPr id="3" name="Subtitle 2">
            <a:extLst>
              <a:ext uri="{FF2B5EF4-FFF2-40B4-BE49-F238E27FC236}">
                <a16:creationId xmlns:a16="http://schemas.microsoft.com/office/drawing/2014/main" id="{B1C89267-AA36-B84C-BE3E-30ECB9D0AFA8}"/>
              </a:ext>
            </a:extLst>
          </p:cNvPr>
          <p:cNvSpPr>
            <a:spLocks noGrp="1"/>
          </p:cNvSpPr>
          <p:nvPr>
            <p:ph type="subTitle" idx="1"/>
          </p:nvPr>
        </p:nvSpPr>
        <p:spPr/>
        <p:txBody>
          <a:bodyPr>
            <a:noAutofit/>
          </a:bodyPr>
          <a:lstStyle/>
          <a:p>
            <a:r>
              <a:rPr lang="en-US" dirty="0"/>
              <a:t>Get assistance paying for childcare</a:t>
            </a:r>
          </a:p>
        </p:txBody>
      </p:sp>
      <p:sp>
        <p:nvSpPr>
          <p:cNvPr id="4" name="Text Placeholder 3">
            <a:extLst>
              <a:ext uri="{FF2B5EF4-FFF2-40B4-BE49-F238E27FC236}">
                <a16:creationId xmlns:a16="http://schemas.microsoft.com/office/drawing/2014/main" id="{79C88ACC-FD31-2346-BEC0-FA826FDFF9C3}"/>
              </a:ext>
            </a:extLst>
          </p:cNvPr>
          <p:cNvSpPr>
            <a:spLocks noGrp="1"/>
          </p:cNvSpPr>
          <p:nvPr>
            <p:ph type="body" sz="quarter" idx="13"/>
          </p:nvPr>
        </p:nvSpPr>
        <p:spPr>
          <a:xfrm>
            <a:off x="4445000" y="1786538"/>
            <a:ext cx="4257003" cy="3524381"/>
          </a:xfrm>
        </p:spPr>
        <p:txBody>
          <a:bodyPr>
            <a:noAutofit/>
          </a:bodyPr>
          <a:lstStyle/>
          <a:p>
            <a:r>
              <a:rPr lang="en-US" b="1" dirty="0"/>
              <a:t>This slide is designed to include </a:t>
            </a:r>
            <a:r>
              <a:rPr lang="en-US" dirty="0"/>
              <a:t>all information pertaining to your dependent care FSA benefit. Tell your employees what a dependent care FSA is, how it works, what services are eligible, how reimbursement happens and any other information that can help them understand how to take advantage of this benefit.</a:t>
            </a:r>
          </a:p>
          <a:p>
            <a:r>
              <a:rPr lang="en-US" b="1" dirty="0"/>
              <a:t>Don’t forget to break content up with bullets</a:t>
            </a:r>
          </a:p>
          <a:p>
            <a:pPr marL="171450" lvl="0" indent="-171450">
              <a:lnSpc>
                <a:spcPct val="80000"/>
              </a:lnSpc>
              <a:buClr>
                <a:srgbClr val="009BDF"/>
              </a:buClr>
              <a:buFont typeface="Arial" panose="020B0604020202020204" pitchFamily="34" charset="0"/>
              <a:buChar char="•"/>
            </a:pPr>
            <a:r>
              <a:rPr lang="en-US" dirty="0"/>
              <a:t>So it’s easier to read</a:t>
            </a:r>
          </a:p>
          <a:p>
            <a:pPr marL="171450" lvl="0" indent="-171450">
              <a:lnSpc>
                <a:spcPct val="80000"/>
              </a:lnSpc>
              <a:buClr>
                <a:srgbClr val="009BDF"/>
              </a:buClr>
              <a:buFont typeface="Arial" panose="020B0604020202020204" pitchFamily="34" charset="0"/>
              <a:buChar char="•"/>
            </a:pPr>
            <a:r>
              <a:rPr lang="en-US" dirty="0"/>
              <a:t>And scan</a:t>
            </a:r>
          </a:p>
          <a:p>
            <a:pPr marL="171450" lvl="0" indent="-171450">
              <a:lnSpc>
                <a:spcPct val="80000"/>
              </a:lnSpc>
              <a:buClr>
                <a:srgbClr val="009BDF"/>
              </a:buClr>
              <a:buFont typeface="Arial" panose="020B0604020202020204" pitchFamily="34" charset="0"/>
              <a:buChar char="•"/>
            </a:pPr>
            <a:r>
              <a:rPr lang="en-US" dirty="0"/>
              <a:t>Consider using them for lists of like information</a:t>
            </a:r>
          </a:p>
          <a:p>
            <a:endParaRPr lang="en-US" dirty="0"/>
          </a:p>
        </p:txBody>
      </p:sp>
      <p:sp>
        <p:nvSpPr>
          <p:cNvPr id="5" name="Text Placeholder 4">
            <a:extLst>
              <a:ext uri="{FF2B5EF4-FFF2-40B4-BE49-F238E27FC236}">
                <a16:creationId xmlns:a16="http://schemas.microsoft.com/office/drawing/2014/main" id="{5FDA560C-1AD7-D74F-B83E-2B5BAB9D6E17}"/>
              </a:ext>
            </a:extLst>
          </p:cNvPr>
          <p:cNvSpPr>
            <a:spLocks noGrp="1"/>
          </p:cNvSpPr>
          <p:nvPr>
            <p:ph type="body" sz="quarter" idx="14"/>
          </p:nvPr>
        </p:nvSpPr>
        <p:spPr>
          <a:xfrm>
            <a:off x="438150" y="4421698"/>
            <a:ext cx="3641168" cy="229646"/>
          </a:xfrm>
        </p:spPr>
        <p:txBody>
          <a:bodyPr>
            <a:noAutofit/>
          </a:bodyPr>
          <a:lstStyle/>
          <a:p>
            <a:r>
              <a:rPr lang="en-US" dirty="0"/>
              <a:t>MAKING THE CHILDCARE CHOICE</a:t>
            </a:r>
          </a:p>
        </p:txBody>
      </p:sp>
      <p:sp>
        <p:nvSpPr>
          <p:cNvPr id="6" name="Text Placeholder 5">
            <a:extLst>
              <a:ext uri="{FF2B5EF4-FFF2-40B4-BE49-F238E27FC236}">
                <a16:creationId xmlns:a16="http://schemas.microsoft.com/office/drawing/2014/main" id="{3763CFC6-0E1E-4B4B-9175-FB74188E91AF}"/>
              </a:ext>
            </a:extLst>
          </p:cNvPr>
          <p:cNvSpPr>
            <a:spLocks noGrp="1"/>
          </p:cNvSpPr>
          <p:nvPr>
            <p:ph type="body" sz="quarter" idx="15"/>
          </p:nvPr>
        </p:nvSpPr>
        <p:spPr>
          <a:xfrm>
            <a:off x="1272255" y="4845436"/>
            <a:ext cx="2593163" cy="722547"/>
          </a:xfrm>
        </p:spPr>
        <p:txBody>
          <a:bodyPr>
            <a:noAutofit/>
          </a:bodyPr>
          <a:lstStyle/>
          <a:p>
            <a:pPr>
              <a:lnSpc>
                <a:spcPct val="100000"/>
              </a:lnSpc>
            </a:pPr>
            <a:r>
              <a:rPr lang="en-US" b="1" dirty="0"/>
              <a:t>NEVER TOO EARLY. </a:t>
            </a:r>
            <a:r>
              <a:rPr lang="en-US" dirty="0"/>
              <a:t>Childcare facility waiting lists can be long. Get your child on the list as soon as possible – even if it’s months before the child arrives. </a:t>
            </a:r>
          </a:p>
        </p:txBody>
      </p:sp>
      <p:sp>
        <p:nvSpPr>
          <p:cNvPr id="7" name="Text Placeholder 6">
            <a:extLst>
              <a:ext uri="{FF2B5EF4-FFF2-40B4-BE49-F238E27FC236}">
                <a16:creationId xmlns:a16="http://schemas.microsoft.com/office/drawing/2014/main" id="{EAE44E09-1B51-D345-814D-EB4513C063A5}"/>
              </a:ext>
            </a:extLst>
          </p:cNvPr>
          <p:cNvSpPr>
            <a:spLocks noGrp="1"/>
          </p:cNvSpPr>
          <p:nvPr>
            <p:ph type="body" sz="quarter" idx="16"/>
          </p:nvPr>
        </p:nvSpPr>
        <p:spPr>
          <a:xfrm>
            <a:off x="1272255" y="5613492"/>
            <a:ext cx="2593163" cy="722547"/>
          </a:xfrm>
        </p:spPr>
        <p:txBody>
          <a:bodyPr>
            <a:noAutofit/>
          </a:bodyPr>
          <a:lstStyle/>
          <a:p>
            <a:pPr>
              <a:lnSpc>
                <a:spcPct val="100000"/>
              </a:lnSpc>
            </a:pPr>
            <a:r>
              <a:rPr lang="en-US" b="1" dirty="0"/>
              <a:t>NEVER TOO MANY QUESTIONS. </a:t>
            </a:r>
            <a:r>
              <a:rPr lang="en-US" dirty="0"/>
              <a:t>Make       in-person visits to every childcare facility on your consideration list and ask the staff as many questions as you can. </a:t>
            </a:r>
          </a:p>
        </p:txBody>
      </p:sp>
      <p:sp>
        <p:nvSpPr>
          <p:cNvPr id="11" name="TextBox 10">
            <a:extLst>
              <a:ext uri="{FF2B5EF4-FFF2-40B4-BE49-F238E27FC236}">
                <a16:creationId xmlns:a16="http://schemas.microsoft.com/office/drawing/2014/main" id="{14FDA92F-F429-D54E-B4BA-CCAFC080446F}"/>
              </a:ext>
            </a:extLst>
          </p:cNvPr>
          <p:cNvSpPr txBox="1"/>
          <p:nvPr/>
        </p:nvSpPr>
        <p:spPr>
          <a:xfrm>
            <a:off x="4445000" y="4936561"/>
            <a:ext cx="3945965" cy="1107996"/>
          </a:xfrm>
          <a:prstGeom prst="rect">
            <a:avLst/>
          </a:prstGeom>
          <a:noFill/>
        </p:spPr>
        <p:txBody>
          <a:bodyPr wrap="square" rtlCol="0">
            <a:noAutofit/>
          </a:bodyPr>
          <a:lstStyle/>
          <a:p>
            <a:r>
              <a:rPr lang="en-US" sz="1200" b="1" dirty="0">
                <a:solidFill>
                  <a:srgbClr val="009BDF"/>
                </a:solidFill>
                <a:latin typeface="Arial" panose="020B0604020202020204" pitchFamily="34" charset="0"/>
                <a:cs typeface="Arial" panose="020B0604020202020204" pitchFamily="34" charset="0"/>
              </a:rPr>
              <a:t>Blue copy is designed for next steps the employee should take, either to get more information or access the benefit. Put additional URLs or phone numbers in this space.</a:t>
            </a:r>
          </a:p>
          <a:p>
            <a:endParaRPr lang="en-US" dirty="0"/>
          </a:p>
        </p:txBody>
      </p:sp>
      <p:grpSp>
        <p:nvGrpSpPr>
          <p:cNvPr id="18" name="Group 17">
            <a:extLst>
              <a:ext uri="{FF2B5EF4-FFF2-40B4-BE49-F238E27FC236}">
                <a16:creationId xmlns:a16="http://schemas.microsoft.com/office/drawing/2014/main" id="{0FC55D5F-D38C-5647-9BDA-5B93B7D81EFA}"/>
              </a:ext>
            </a:extLst>
          </p:cNvPr>
          <p:cNvGrpSpPr>
            <a:grpSpLocks noChangeAspect="1"/>
          </p:cNvGrpSpPr>
          <p:nvPr/>
        </p:nvGrpSpPr>
        <p:grpSpPr>
          <a:xfrm>
            <a:off x="681427" y="4903818"/>
            <a:ext cx="456522" cy="457200"/>
            <a:chOff x="1" y="3212308"/>
            <a:chExt cx="802481" cy="803672"/>
          </a:xfrm>
          <a:solidFill>
            <a:srgbClr val="009BDF"/>
          </a:solidFill>
        </p:grpSpPr>
        <p:sp>
          <p:nvSpPr>
            <p:cNvPr id="19" name="Freeform 61">
              <a:extLst>
                <a:ext uri="{FF2B5EF4-FFF2-40B4-BE49-F238E27FC236}">
                  <a16:creationId xmlns:a16="http://schemas.microsoft.com/office/drawing/2014/main" id="{C6A8BECD-E895-4143-A821-59BA70A39087}"/>
                </a:ext>
              </a:extLst>
            </p:cNvPr>
            <p:cNvSpPr>
              <a:spLocks noEditPoints="1"/>
            </p:cNvSpPr>
            <p:nvPr/>
          </p:nvSpPr>
          <p:spPr bwMode="auto">
            <a:xfrm>
              <a:off x="175022" y="3387328"/>
              <a:ext cx="452438" cy="453629"/>
            </a:xfrm>
            <a:custGeom>
              <a:avLst/>
              <a:gdLst>
                <a:gd name="T0" fmla="*/ 56 w 111"/>
                <a:gd name="T1" fmla="*/ 0 h 111"/>
                <a:gd name="T2" fmla="*/ 0 w 111"/>
                <a:gd name="T3" fmla="*/ 56 h 111"/>
                <a:gd name="T4" fmla="*/ 56 w 111"/>
                <a:gd name="T5" fmla="*/ 111 h 111"/>
                <a:gd name="T6" fmla="*/ 111 w 111"/>
                <a:gd name="T7" fmla="*/ 56 h 111"/>
                <a:gd name="T8" fmla="*/ 56 w 111"/>
                <a:gd name="T9" fmla="*/ 0 h 111"/>
                <a:gd name="T10" fmla="*/ 86 w 111"/>
                <a:gd name="T11" fmla="*/ 59 h 111"/>
                <a:gd name="T12" fmla="*/ 56 w 111"/>
                <a:gd name="T13" fmla="*/ 59 h 111"/>
                <a:gd name="T14" fmla="*/ 54 w 111"/>
                <a:gd name="T15" fmla="*/ 58 h 111"/>
                <a:gd name="T16" fmla="*/ 53 w 111"/>
                <a:gd name="T17" fmla="*/ 56 h 111"/>
                <a:gd name="T18" fmla="*/ 53 w 111"/>
                <a:gd name="T19" fmla="*/ 14 h 111"/>
                <a:gd name="T20" fmla="*/ 56 w 111"/>
                <a:gd name="T21" fmla="*/ 11 h 111"/>
                <a:gd name="T22" fmla="*/ 58 w 111"/>
                <a:gd name="T23" fmla="*/ 14 h 111"/>
                <a:gd name="T24" fmla="*/ 58 w 111"/>
                <a:gd name="T25" fmla="*/ 53 h 111"/>
                <a:gd name="T26" fmla="*/ 86 w 111"/>
                <a:gd name="T27" fmla="*/ 53 h 111"/>
                <a:gd name="T28" fmla="*/ 88 w 111"/>
                <a:gd name="T29" fmla="*/ 56 h 111"/>
                <a:gd name="T30" fmla="*/ 86 w 111"/>
                <a:gd name="T31" fmla="*/ 5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 h="111">
                  <a:moveTo>
                    <a:pt x="56" y="0"/>
                  </a:moveTo>
                  <a:cubicBezTo>
                    <a:pt x="25" y="0"/>
                    <a:pt x="0" y="25"/>
                    <a:pt x="0" y="56"/>
                  </a:cubicBezTo>
                  <a:cubicBezTo>
                    <a:pt x="0" y="86"/>
                    <a:pt x="25" y="111"/>
                    <a:pt x="56" y="111"/>
                  </a:cubicBezTo>
                  <a:cubicBezTo>
                    <a:pt x="86" y="111"/>
                    <a:pt x="111" y="86"/>
                    <a:pt x="111" y="56"/>
                  </a:cubicBezTo>
                  <a:cubicBezTo>
                    <a:pt x="111" y="25"/>
                    <a:pt x="86" y="0"/>
                    <a:pt x="56" y="0"/>
                  </a:cubicBezTo>
                  <a:close/>
                  <a:moveTo>
                    <a:pt x="86" y="59"/>
                  </a:moveTo>
                  <a:cubicBezTo>
                    <a:pt x="56" y="59"/>
                    <a:pt x="56" y="59"/>
                    <a:pt x="56" y="59"/>
                  </a:cubicBezTo>
                  <a:cubicBezTo>
                    <a:pt x="55" y="59"/>
                    <a:pt x="54" y="58"/>
                    <a:pt x="54" y="58"/>
                  </a:cubicBezTo>
                  <a:cubicBezTo>
                    <a:pt x="53" y="57"/>
                    <a:pt x="53" y="56"/>
                    <a:pt x="53" y="56"/>
                  </a:cubicBezTo>
                  <a:cubicBezTo>
                    <a:pt x="53" y="14"/>
                    <a:pt x="53" y="14"/>
                    <a:pt x="53" y="14"/>
                  </a:cubicBezTo>
                  <a:cubicBezTo>
                    <a:pt x="53" y="12"/>
                    <a:pt x="54" y="11"/>
                    <a:pt x="56" y="11"/>
                  </a:cubicBezTo>
                  <a:cubicBezTo>
                    <a:pt x="57" y="11"/>
                    <a:pt x="58" y="12"/>
                    <a:pt x="58" y="14"/>
                  </a:cubicBezTo>
                  <a:cubicBezTo>
                    <a:pt x="58" y="53"/>
                    <a:pt x="58" y="53"/>
                    <a:pt x="58" y="53"/>
                  </a:cubicBezTo>
                  <a:cubicBezTo>
                    <a:pt x="86" y="53"/>
                    <a:pt x="86" y="53"/>
                    <a:pt x="86" y="53"/>
                  </a:cubicBezTo>
                  <a:cubicBezTo>
                    <a:pt x="87" y="53"/>
                    <a:pt x="88" y="55"/>
                    <a:pt x="88" y="56"/>
                  </a:cubicBezTo>
                  <a:cubicBezTo>
                    <a:pt x="88" y="57"/>
                    <a:pt x="87" y="59"/>
                    <a:pt x="86"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0" name="Freeform 62">
              <a:extLst>
                <a:ext uri="{FF2B5EF4-FFF2-40B4-BE49-F238E27FC236}">
                  <a16:creationId xmlns:a16="http://schemas.microsoft.com/office/drawing/2014/main" id="{944FA016-CC7E-F348-835A-7936650DF5D4}"/>
                </a:ext>
              </a:extLst>
            </p:cNvPr>
            <p:cNvSpPr>
              <a:spLocks noEditPoints="1"/>
            </p:cNvSpPr>
            <p:nvPr/>
          </p:nvSpPr>
          <p:spPr bwMode="auto">
            <a:xfrm>
              <a:off x="1" y="3212308"/>
              <a:ext cx="802481" cy="803672"/>
            </a:xfrm>
            <a:custGeom>
              <a:avLst/>
              <a:gdLst>
                <a:gd name="T0" fmla="*/ 99 w 197"/>
                <a:gd name="T1" fmla="*/ 0 h 197"/>
                <a:gd name="T2" fmla="*/ 0 w 197"/>
                <a:gd name="T3" fmla="*/ 99 h 197"/>
                <a:gd name="T4" fmla="*/ 99 w 197"/>
                <a:gd name="T5" fmla="*/ 197 h 197"/>
                <a:gd name="T6" fmla="*/ 197 w 197"/>
                <a:gd name="T7" fmla="*/ 99 h 197"/>
                <a:gd name="T8" fmla="*/ 99 w 197"/>
                <a:gd name="T9" fmla="*/ 0 h 197"/>
                <a:gd name="T10" fmla="*/ 99 w 197"/>
                <a:gd name="T11" fmla="*/ 159 h 197"/>
                <a:gd name="T12" fmla="*/ 38 w 197"/>
                <a:gd name="T13" fmla="*/ 99 h 197"/>
                <a:gd name="T14" fmla="*/ 99 w 197"/>
                <a:gd name="T15" fmla="*/ 38 h 197"/>
                <a:gd name="T16" fmla="*/ 159 w 197"/>
                <a:gd name="T17" fmla="*/ 99 h 197"/>
                <a:gd name="T18" fmla="*/ 99 w 197"/>
                <a:gd name="T19" fmla="*/ 15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97">
                  <a:moveTo>
                    <a:pt x="99" y="0"/>
                  </a:moveTo>
                  <a:cubicBezTo>
                    <a:pt x="44" y="0"/>
                    <a:pt x="0" y="44"/>
                    <a:pt x="0" y="99"/>
                  </a:cubicBezTo>
                  <a:cubicBezTo>
                    <a:pt x="0" y="153"/>
                    <a:pt x="44" y="197"/>
                    <a:pt x="99" y="197"/>
                  </a:cubicBezTo>
                  <a:cubicBezTo>
                    <a:pt x="153" y="197"/>
                    <a:pt x="197" y="153"/>
                    <a:pt x="197" y="99"/>
                  </a:cubicBezTo>
                  <a:cubicBezTo>
                    <a:pt x="197" y="44"/>
                    <a:pt x="153" y="0"/>
                    <a:pt x="99" y="0"/>
                  </a:cubicBezTo>
                  <a:close/>
                  <a:moveTo>
                    <a:pt x="99" y="159"/>
                  </a:moveTo>
                  <a:cubicBezTo>
                    <a:pt x="65" y="159"/>
                    <a:pt x="38" y="132"/>
                    <a:pt x="38" y="99"/>
                  </a:cubicBezTo>
                  <a:cubicBezTo>
                    <a:pt x="38" y="65"/>
                    <a:pt x="65" y="38"/>
                    <a:pt x="99" y="38"/>
                  </a:cubicBezTo>
                  <a:cubicBezTo>
                    <a:pt x="132" y="38"/>
                    <a:pt x="159" y="65"/>
                    <a:pt x="159" y="99"/>
                  </a:cubicBezTo>
                  <a:cubicBezTo>
                    <a:pt x="159" y="132"/>
                    <a:pt x="132" y="159"/>
                    <a:pt x="99" y="1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1" name="Group 20">
            <a:extLst>
              <a:ext uri="{FF2B5EF4-FFF2-40B4-BE49-F238E27FC236}">
                <a16:creationId xmlns:a16="http://schemas.microsoft.com/office/drawing/2014/main" id="{65CCE5AD-A25B-9647-BCB5-B792AFEF49DF}"/>
              </a:ext>
            </a:extLst>
          </p:cNvPr>
          <p:cNvGrpSpPr>
            <a:grpSpLocks noChangeAspect="1"/>
          </p:cNvGrpSpPr>
          <p:nvPr/>
        </p:nvGrpSpPr>
        <p:grpSpPr>
          <a:xfrm>
            <a:off x="681427" y="5670884"/>
            <a:ext cx="456520" cy="457200"/>
            <a:chOff x="2087166" y="1127522"/>
            <a:chExt cx="798910" cy="800100"/>
          </a:xfrm>
          <a:solidFill>
            <a:srgbClr val="009BDF"/>
          </a:solidFill>
        </p:grpSpPr>
        <p:sp>
          <p:nvSpPr>
            <p:cNvPr id="22" name="Freeform 47">
              <a:extLst>
                <a:ext uri="{FF2B5EF4-FFF2-40B4-BE49-F238E27FC236}">
                  <a16:creationId xmlns:a16="http://schemas.microsoft.com/office/drawing/2014/main" id="{6A76BED4-758E-A448-9E5B-67C02CC574B1}"/>
                </a:ext>
              </a:extLst>
            </p:cNvPr>
            <p:cNvSpPr>
              <a:spLocks/>
            </p:cNvSpPr>
            <p:nvPr/>
          </p:nvSpPr>
          <p:spPr bwMode="auto">
            <a:xfrm>
              <a:off x="2478881" y="1756172"/>
              <a:ext cx="20241" cy="20241"/>
            </a:xfrm>
            <a:custGeom>
              <a:avLst/>
              <a:gdLst>
                <a:gd name="T0" fmla="*/ 2 w 5"/>
                <a:gd name="T1" fmla="*/ 0 h 5"/>
                <a:gd name="T2" fmla="*/ 2 w 5"/>
                <a:gd name="T3" fmla="*/ 0 h 5"/>
                <a:gd name="T4" fmla="*/ 0 w 5"/>
                <a:gd name="T5" fmla="*/ 2 h 5"/>
                <a:gd name="T6" fmla="*/ 2 w 5"/>
                <a:gd name="T7" fmla="*/ 5 h 5"/>
                <a:gd name="T8" fmla="*/ 2 w 5"/>
                <a:gd name="T9" fmla="*/ 5 h 5"/>
                <a:gd name="T10" fmla="*/ 5 w 5"/>
                <a:gd name="T11" fmla="*/ 2 h 5"/>
                <a:gd name="T12" fmla="*/ 2 w 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2" y="0"/>
                  </a:moveTo>
                  <a:cubicBezTo>
                    <a:pt x="2" y="0"/>
                    <a:pt x="2" y="0"/>
                    <a:pt x="2" y="0"/>
                  </a:cubicBezTo>
                  <a:cubicBezTo>
                    <a:pt x="1" y="0"/>
                    <a:pt x="0" y="1"/>
                    <a:pt x="0" y="2"/>
                  </a:cubicBezTo>
                  <a:cubicBezTo>
                    <a:pt x="0" y="4"/>
                    <a:pt x="1" y="5"/>
                    <a:pt x="2" y="5"/>
                  </a:cubicBezTo>
                  <a:cubicBezTo>
                    <a:pt x="2" y="5"/>
                    <a:pt x="2" y="5"/>
                    <a:pt x="2" y="5"/>
                  </a:cubicBezTo>
                  <a:cubicBezTo>
                    <a:pt x="4" y="5"/>
                    <a:pt x="5" y="4"/>
                    <a:pt x="5" y="2"/>
                  </a:cubicBezTo>
                  <a:cubicBezTo>
                    <a:pt x="5" y="1"/>
                    <a:pt x="4"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 name="Freeform 48">
              <a:extLst>
                <a:ext uri="{FF2B5EF4-FFF2-40B4-BE49-F238E27FC236}">
                  <a16:creationId xmlns:a16="http://schemas.microsoft.com/office/drawing/2014/main" id="{839BB031-09C5-C547-BBFB-90C6A3DCDC9E}"/>
                </a:ext>
              </a:extLst>
            </p:cNvPr>
            <p:cNvSpPr>
              <a:spLocks/>
            </p:cNvSpPr>
            <p:nvPr/>
          </p:nvSpPr>
          <p:spPr bwMode="auto">
            <a:xfrm>
              <a:off x="2356248" y="1294210"/>
              <a:ext cx="260747" cy="367904"/>
            </a:xfrm>
            <a:custGeom>
              <a:avLst/>
              <a:gdLst>
                <a:gd name="T0" fmla="*/ 32 w 64"/>
                <a:gd name="T1" fmla="*/ 0 h 90"/>
                <a:gd name="T2" fmla="*/ 0 w 64"/>
                <a:gd name="T3" fmla="*/ 32 h 90"/>
                <a:gd name="T4" fmla="*/ 3 w 64"/>
                <a:gd name="T5" fmla="*/ 35 h 90"/>
                <a:gd name="T6" fmla="*/ 5 w 64"/>
                <a:gd name="T7" fmla="*/ 32 h 90"/>
                <a:gd name="T8" fmla="*/ 32 w 64"/>
                <a:gd name="T9" fmla="*/ 5 h 90"/>
                <a:gd name="T10" fmla="*/ 59 w 64"/>
                <a:gd name="T11" fmla="*/ 32 h 90"/>
                <a:gd name="T12" fmla="*/ 32 w 64"/>
                <a:gd name="T13" fmla="*/ 59 h 90"/>
                <a:gd name="T14" fmla="*/ 30 w 64"/>
                <a:gd name="T15" fmla="*/ 61 h 90"/>
                <a:gd name="T16" fmla="*/ 30 w 64"/>
                <a:gd name="T17" fmla="*/ 87 h 90"/>
                <a:gd name="T18" fmla="*/ 32 w 64"/>
                <a:gd name="T19" fmla="*/ 90 h 90"/>
                <a:gd name="T20" fmla="*/ 35 w 64"/>
                <a:gd name="T21" fmla="*/ 87 h 90"/>
                <a:gd name="T22" fmla="*/ 35 w 64"/>
                <a:gd name="T23" fmla="*/ 66 h 90"/>
                <a:gd name="T24" fmla="*/ 37 w 64"/>
                <a:gd name="T25" fmla="*/ 64 h 90"/>
                <a:gd name="T26" fmla="*/ 64 w 64"/>
                <a:gd name="T27" fmla="*/ 32 h 90"/>
                <a:gd name="T28" fmla="*/ 32 w 64"/>
                <a:gd name="T2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90">
                  <a:moveTo>
                    <a:pt x="32" y="0"/>
                  </a:moveTo>
                  <a:cubicBezTo>
                    <a:pt x="15" y="0"/>
                    <a:pt x="0" y="15"/>
                    <a:pt x="0" y="32"/>
                  </a:cubicBezTo>
                  <a:cubicBezTo>
                    <a:pt x="0" y="33"/>
                    <a:pt x="2" y="35"/>
                    <a:pt x="3" y="35"/>
                  </a:cubicBezTo>
                  <a:cubicBezTo>
                    <a:pt x="4" y="35"/>
                    <a:pt x="5" y="33"/>
                    <a:pt x="5" y="32"/>
                  </a:cubicBezTo>
                  <a:cubicBezTo>
                    <a:pt x="5" y="17"/>
                    <a:pt x="17" y="5"/>
                    <a:pt x="32" y="5"/>
                  </a:cubicBezTo>
                  <a:cubicBezTo>
                    <a:pt x="47" y="5"/>
                    <a:pt x="59" y="17"/>
                    <a:pt x="59" y="32"/>
                  </a:cubicBezTo>
                  <a:cubicBezTo>
                    <a:pt x="59" y="47"/>
                    <a:pt x="47" y="59"/>
                    <a:pt x="32" y="59"/>
                  </a:cubicBezTo>
                  <a:cubicBezTo>
                    <a:pt x="31" y="59"/>
                    <a:pt x="30" y="60"/>
                    <a:pt x="30" y="61"/>
                  </a:cubicBezTo>
                  <a:cubicBezTo>
                    <a:pt x="30" y="87"/>
                    <a:pt x="30" y="87"/>
                    <a:pt x="30" y="87"/>
                  </a:cubicBezTo>
                  <a:cubicBezTo>
                    <a:pt x="30" y="89"/>
                    <a:pt x="31" y="90"/>
                    <a:pt x="32" y="90"/>
                  </a:cubicBezTo>
                  <a:cubicBezTo>
                    <a:pt x="34" y="90"/>
                    <a:pt x="35" y="89"/>
                    <a:pt x="35" y="87"/>
                  </a:cubicBezTo>
                  <a:cubicBezTo>
                    <a:pt x="35" y="66"/>
                    <a:pt x="35" y="66"/>
                    <a:pt x="35" y="66"/>
                  </a:cubicBezTo>
                  <a:cubicBezTo>
                    <a:pt x="35" y="65"/>
                    <a:pt x="36" y="64"/>
                    <a:pt x="37" y="64"/>
                  </a:cubicBezTo>
                  <a:cubicBezTo>
                    <a:pt x="52" y="61"/>
                    <a:pt x="64" y="48"/>
                    <a:pt x="64" y="32"/>
                  </a:cubicBezTo>
                  <a:cubicBezTo>
                    <a:pt x="64" y="15"/>
                    <a:pt x="50" y="0"/>
                    <a:pt x="3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 name="Freeform 49">
              <a:extLst>
                <a:ext uri="{FF2B5EF4-FFF2-40B4-BE49-F238E27FC236}">
                  <a16:creationId xmlns:a16="http://schemas.microsoft.com/office/drawing/2014/main" id="{33E6B453-D7E5-3643-A1BA-D2643A51E6B6}"/>
                </a:ext>
              </a:extLst>
            </p:cNvPr>
            <p:cNvSpPr>
              <a:spLocks noEditPoints="1"/>
            </p:cNvSpPr>
            <p:nvPr/>
          </p:nvSpPr>
          <p:spPr bwMode="auto">
            <a:xfrm>
              <a:off x="2087166" y="1127522"/>
              <a:ext cx="798910" cy="800100"/>
            </a:xfrm>
            <a:custGeom>
              <a:avLst/>
              <a:gdLst>
                <a:gd name="T0" fmla="*/ 98 w 196"/>
                <a:gd name="T1" fmla="*/ 0 h 196"/>
                <a:gd name="T2" fmla="*/ 0 w 196"/>
                <a:gd name="T3" fmla="*/ 98 h 196"/>
                <a:gd name="T4" fmla="*/ 98 w 196"/>
                <a:gd name="T5" fmla="*/ 196 h 196"/>
                <a:gd name="T6" fmla="*/ 196 w 196"/>
                <a:gd name="T7" fmla="*/ 98 h 196"/>
                <a:gd name="T8" fmla="*/ 98 w 196"/>
                <a:gd name="T9" fmla="*/ 0 h 196"/>
                <a:gd name="T10" fmla="*/ 98 w 196"/>
                <a:gd name="T11" fmla="*/ 164 h 196"/>
                <a:gd name="T12" fmla="*/ 98 w 196"/>
                <a:gd name="T13" fmla="*/ 164 h 196"/>
                <a:gd name="T14" fmla="*/ 90 w 196"/>
                <a:gd name="T15" fmla="*/ 156 h 196"/>
                <a:gd name="T16" fmla="*/ 98 w 196"/>
                <a:gd name="T17" fmla="*/ 148 h 196"/>
                <a:gd name="T18" fmla="*/ 98 w 196"/>
                <a:gd name="T19" fmla="*/ 148 h 196"/>
                <a:gd name="T20" fmla="*/ 106 w 196"/>
                <a:gd name="T21" fmla="*/ 156 h 196"/>
                <a:gd name="T22" fmla="*/ 98 w 196"/>
                <a:gd name="T23" fmla="*/ 164 h 196"/>
                <a:gd name="T24" fmla="*/ 106 w 196"/>
                <a:gd name="T25" fmla="*/ 109 h 196"/>
                <a:gd name="T26" fmla="*/ 106 w 196"/>
                <a:gd name="T27" fmla="*/ 128 h 196"/>
                <a:gd name="T28" fmla="*/ 98 w 196"/>
                <a:gd name="T29" fmla="*/ 136 h 196"/>
                <a:gd name="T30" fmla="*/ 90 w 196"/>
                <a:gd name="T31" fmla="*/ 128 h 196"/>
                <a:gd name="T32" fmla="*/ 90 w 196"/>
                <a:gd name="T33" fmla="*/ 102 h 196"/>
                <a:gd name="T34" fmla="*/ 98 w 196"/>
                <a:gd name="T35" fmla="*/ 94 h 196"/>
                <a:gd name="T36" fmla="*/ 120 w 196"/>
                <a:gd name="T37" fmla="*/ 73 h 196"/>
                <a:gd name="T38" fmla="*/ 98 w 196"/>
                <a:gd name="T39" fmla="*/ 52 h 196"/>
                <a:gd name="T40" fmla="*/ 77 w 196"/>
                <a:gd name="T41" fmla="*/ 73 h 196"/>
                <a:gd name="T42" fmla="*/ 69 w 196"/>
                <a:gd name="T43" fmla="*/ 81 h 196"/>
                <a:gd name="T44" fmla="*/ 61 w 196"/>
                <a:gd name="T45" fmla="*/ 73 h 196"/>
                <a:gd name="T46" fmla="*/ 98 w 196"/>
                <a:gd name="T47" fmla="*/ 36 h 196"/>
                <a:gd name="T48" fmla="*/ 135 w 196"/>
                <a:gd name="T49" fmla="*/ 73 h 196"/>
                <a:gd name="T50" fmla="*/ 106 w 196"/>
                <a:gd name="T51" fmla="*/ 109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6" h="196">
                  <a:moveTo>
                    <a:pt x="98" y="0"/>
                  </a:moveTo>
                  <a:cubicBezTo>
                    <a:pt x="44" y="0"/>
                    <a:pt x="0" y="44"/>
                    <a:pt x="0" y="98"/>
                  </a:cubicBezTo>
                  <a:cubicBezTo>
                    <a:pt x="0" y="152"/>
                    <a:pt x="44" y="196"/>
                    <a:pt x="98" y="196"/>
                  </a:cubicBezTo>
                  <a:cubicBezTo>
                    <a:pt x="152" y="196"/>
                    <a:pt x="196" y="152"/>
                    <a:pt x="196" y="98"/>
                  </a:cubicBezTo>
                  <a:cubicBezTo>
                    <a:pt x="196" y="44"/>
                    <a:pt x="152" y="0"/>
                    <a:pt x="98" y="0"/>
                  </a:cubicBezTo>
                  <a:close/>
                  <a:moveTo>
                    <a:pt x="98" y="164"/>
                  </a:moveTo>
                  <a:cubicBezTo>
                    <a:pt x="98" y="164"/>
                    <a:pt x="98" y="164"/>
                    <a:pt x="98" y="164"/>
                  </a:cubicBezTo>
                  <a:cubicBezTo>
                    <a:pt x="94" y="164"/>
                    <a:pt x="90" y="161"/>
                    <a:pt x="90" y="156"/>
                  </a:cubicBezTo>
                  <a:cubicBezTo>
                    <a:pt x="90" y="152"/>
                    <a:pt x="94" y="148"/>
                    <a:pt x="98" y="148"/>
                  </a:cubicBezTo>
                  <a:cubicBezTo>
                    <a:pt x="98" y="148"/>
                    <a:pt x="98" y="148"/>
                    <a:pt x="98" y="148"/>
                  </a:cubicBezTo>
                  <a:cubicBezTo>
                    <a:pt x="103" y="148"/>
                    <a:pt x="106" y="152"/>
                    <a:pt x="106" y="156"/>
                  </a:cubicBezTo>
                  <a:cubicBezTo>
                    <a:pt x="106" y="161"/>
                    <a:pt x="103" y="164"/>
                    <a:pt x="98" y="164"/>
                  </a:cubicBezTo>
                  <a:close/>
                  <a:moveTo>
                    <a:pt x="106" y="109"/>
                  </a:moveTo>
                  <a:cubicBezTo>
                    <a:pt x="106" y="128"/>
                    <a:pt x="106" y="128"/>
                    <a:pt x="106" y="128"/>
                  </a:cubicBezTo>
                  <a:cubicBezTo>
                    <a:pt x="106" y="133"/>
                    <a:pt x="103" y="136"/>
                    <a:pt x="98" y="136"/>
                  </a:cubicBezTo>
                  <a:cubicBezTo>
                    <a:pt x="94" y="136"/>
                    <a:pt x="90" y="133"/>
                    <a:pt x="90" y="128"/>
                  </a:cubicBezTo>
                  <a:cubicBezTo>
                    <a:pt x="90" y="102"/>
                    <a:pt x="90" y="102"/>
                    <a:pt x="90" y="102"/>
                  </a:cubicBezTo>
                  <a:cubicBezTo>
                    <a:pt x="90" y="98"/>
                    <a:pt x="94" y="94"/>
                    <a:pt x="98" y="94"/>
                  </a:cubicBezTo>
                  <a:cubicBezTo>
                    <a:pt x="110" y="94"/>
                    <a:pt x="120" y="85"/>
                    <a:pt x="120" y="73"/>
                  </a:cubicBezTo>
                  <a:cubicBezTo>
                    <a:pt x="120" y="61"/>
                    <a:pt x="110" y="52"/>
                    <a:pt x="98" y="52"/>
                  </a:cubicBezTo>
                  <a:cubicBezTo>
                    <a:pt x="86" y="52"/>
                    <a:pt x="77" y="61"/>
                    <a:pt x="77" y="73"/>
                  </a:cubicBezTo>
                  <a:cubicBezTo>
                    <a:pt x="77" y="77"/>
                    <a:pt x="73" y="81"/>
                    <a:pt x="69" y="81"/>
                  </a:cubicBezTo>
                  <a:cubicBezTo>
                    <a:pt x="65" y="81"/>
                    <a:pt x="61" y="77"/>
                    <a:pt x="61" y="73"/>
                  </a:cubicBezTo>
                  <a:cubicBezTo>
                    <a:pt x="61" y="53"/>
                    <a:pt x="78" y="36"/>
                    <a:pt x="98" y="36"/>
                  </a:cubicBezTo>
                  <a:cubicBezTo>
                    <a:pt x="119" y="36"/>
                    <a:pt x="135" y="53"/>
                    <a:pt x="135" y="73"/>
                  </a:cubicBezTo>
                  <a:cubicBezTo>
                    <a:pt x="135" y="91"/>
                    <a:pt x="123" y="106"/>
                    <a:pt x="106"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5" name="Group 24">
            <a:extLst>
              <a:ext uri="{FF2B5EF4-FFF2-40B4-BE49-F238E27FC236}">
                <a16:creationId xmlns:a16="http://schemas.microsoft.com/office/drawing/2014/main" id="{45FD4934-3DBF-8C40-90A1-F06FD28E3E4B}"/>
              </a:ext>
            </a:extLst>
          </p:cNvPr>
          <p:cNvGrpSpPr/>
          <p:nvPr/>
        </p:nvGrpSpPr>
        <p:grpSpPr>
          <a:xfrm rot="16200000">
            <a:off x="-145015" y="-47160"/>
            <a:ext cx="2417007" cy="2126977"/>
            <a:chOff x="6904383" y="0"/>
            <a:chExt cx="2417007" cy="2126977"/>
          </a:xfrm>
        </p:grpSpPr>
        <p:sp>
          <p:nvSpPr>
            <p:cNvPr id="26" name="Diagonal Stripe 25">
              <a:extLst>
                <a:ext uri="{FF2B5EF4-FFF2-40B4-BE49-F238E27FC236}">
                  <a16:creationId xmlns:a16="http://schemas.microsoft.com/office/drawing/2014/main" id="{5E2724EB-72E9-5B45-8183-5A551EA56C80}"/>
                </a:ext>
              </a:extLst>
            </p:cNvPr>
            <p:cNvSpPr/>
            <p:nvPr/>
          </p:nvSpPr>
          <p:spPr>
            <a:xfrm rot="5400000">
              <a:off x="6960703" y="-56320"/>
              <a:ext cx="2126977" cy="2239618"/>
            </a:xfrm>
            <a:prstGeom prst="diagStrip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8215839F-EFE1-154E-A3DA-C99A3BEDF9C1}"/>
                </a:ext>
              </a:extLst>
            </p:cNvPr>
            <p:cNvSpPr txBox="1"/>
            <p:nvPr/>
          </p:nvSpPr>
          <p:spPr>
            <a:xfrm rot="2619463">
              <a:off x="7297215" y="485318"/>
              <a:ext cx="2024175" cy="683264"/>
            </a:xfrm>
            <a:prstGeom prst="rect">
              <a:avLst/>
            </a:prstGeom>
            <a:noFill/>
          </p:spPr>
          <p:txBody>
            <a:bodyPr wrap="square" rtlCol="0">
              <a:spAutoFit/>
            </a:bodyPr>
            <a:lstStyle/>
            <a:p>
              <a:pPr algn="ctr">
                <a:lnSpc>
                  <a:spcPct val="80000"/>
                </a:lnSpc>
              </a:pPr>
              <a:r>
                <a:rPr lang="en-US" sz="1600" b="1" dirty="0">
                  <a:solidFill>
                    <a:schemeClr val="bg1"/>
                  </a:solidFill>
                  <a:latin typeface="Arial" panose="020B0604020202020204" pitchFamily="34" charset="0"/>
                  <a:cs typeface="Arial" panose="020B0604020202020204" pitchFamily="34" charset="0"/>
                </a:rPr>
                <a:t>ADD YOUR CONTENT </a:t>
              </a:r>
              <a:br>
                <a:rPr lang="en-US" sz="1600" b="1" dirty="0">
                  <a:solidFill>
                    <a:schemeClr val="bg1"/>
                  </a:solidFill>
                  <a:latin typeface="Arial" panose="020B0604020202020204" pitchFamily="34" charset="0"/>
                  <a:cs typeface="Arial" panose="020B0604020202020204" pitchFamily="34" charset="0"/>
                </a:rPr>
              </a:br>
              <a:r>
                <a:rPr lang="en-US" sz="1600" b="1" dirty="0">
                  <a:solidFill>
                    <a:schemeClr val="bg1"/>
                  </a:solidFill>
                  <a:latin typeface="Arial" panose="020B0604020202020204" pitchFamily="34" charset="0"/>
                  <a:cs typeface="Arial" panose="020B0604020202020204" pitchFamily="34" charset="0"/>
                </a:rPr>
                <a:t>TO THIS PAGE</a:t>
              </a:r>
            </a:p>
          </p:txBody>
        </p:sp>
      </p:grpSp>
    </p:spTree>
    <p:extLst>
      <p:ext uri="{BB962C8B-B14F-4D97-AF65-F5344CB8AC3E}">
        <p14:creationId xmlns:p14="http://schemas.microsoft.com/office/powerpoint/2010/main" val="3200894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DC512-E710-3347-A3B0-738DCA21FFF2}"/>
              </a:ext>
            </a:extLst>
          </p:cNvPr>
          <p:cNvSpPr>
            <a:spLocks noGrp="1"/>
          </p:cNvSpPr>
          <p:nvPr>
            <p:ph type="ctrTitle"/>
          </p:nvPr>
        </p:nvSpPr>
        <p:spPr/>
        <p:txBody>
          <a:bodyPr>
            <a:noAutofit/>
          </a:bodyPr>
          <a:lstStyle/>
          <a:p>
            <a:r>
              <a:rPr lang="en-US" dirty="0"/>
              <a:t>ON-SITE CHILDCARE BENEFIT TITLE GOES HERE</a:t>
            </a:r>
          </a:p>
        </p:txBody>
      </p:sp>
      <p:sp>
        <p:nvSpPr>
          <p:cNvPr id="3" name="Subtitle 2">
            <a:extLst>
              <a:ext uri="{FF2B5EF4-FFF2-40B4-BE49-F238E27FC236}">
                <a16:creationId xmlns:a16="http://schemas.microsoft.com/office/drawing/2014/main" id="{F567550F-6D02-C849-AC2D-06F2FDE1748E}"/>
              </a:ext>
            </a:extLst>
          </p:cNvPr>
          <p:cNvSpPr>
            <a:spLocks noGrp="1"/>
          </p:cNvSpPr>
          <p:nvPr>
            <p:ph type="subTitle" idx="1"/>
          </p:nvPr>
        </p:nvSpPr>
        <p:spPr/>
        <p:txBody>
          <a:bodyPr>
            <a:noAutofit/>
          </a:bodyPr>
          <a:lstStyle/>
          <a:p>
            <a:r>
              <a:rPr lang="en-US" dirty="0"/>
              <a:t>Every day is “bring your child to work day”</a:t>
            </a:r>
          </a:p>
        </p:txBody>
      </p:sp>
      <p:sp>
        <p:nvSpPr>
          <p:cNvPr id="4" name="Text Placeholder 3">
            <a:extLst>
              <a:ext uri="{FF2B5EF4-FFF2-40B4-BE49-F238E27FC236}">
                <a16:creationId xmlns:a16="http://schemas.microsoft.com/office/drawing/2014/main" id="{8B3BA350-9D05-B841-B7CB-77D79CF6ECBB}"/>
              </a:ext>
            </a:extLst>
          </p:cNvPr>
          <p:cNvSpPr>
            <a:spLocks noGrp="1"/>
          </p:cNvSpPr>
          <p:nvPr>
            <p:ph type="body" sz="quarter" idx="13"/>
          </p:nvPr>
        </p:nvSpPr>
        <p:spPr>
          <a:xfrm>
            <a:off x="4445000" y="1770071"/>
            <a:ext cx="4257003" cy="4375046"/>
          </a:xfrm>
        </p:spPr>
        <p:txBody>
          <a:bodyPr>
            <a:noAutofit/>
          </a:bodyPr>
          <a:lstStyle/>
          <a:p>
            <a:r>
              <a:rPr lang="en-US" b="1" dirty="0"/>
              <a:t>This slide is designed to include </a:t>
            </a:r>
            <a:r>
              <a:rPr lang="en-US" dirty="0"/>
              <a:t>any information pertaining to how on-site childcare at your organization’s offices or facilities operates. This includes eligibility, hours of operation, staff credentials, how the sign-up process works, etc. If your organization includes any other benefits related to childcare (not including a dependent care FSA), this slide would be a good place to communicate them.</a:t>
            </a:r>
          </a:p>
          <a:p>
            <a:r>
              <a:rPr lang="en-US" b="1" dirty="0"/>
              <a:t>Don’t forget to break content up with bullets</a:t>
            </a:r>
          </a:p>
          <a:p>
            <a:pPr marL="171450" lvl="0" indent="-171450">
              <a:lnSpc>
                <a:spcPct val="80000"/>
              </a:lnSpc>
              <a:buClr>
                <a:srgbClr val="009BDF"/>
              </a:buClr>
              <a:buFont typeface="Arial" panose="020B0604020202020204" pitchFamily="34" charset="0"/>
              <a:buChar char="•"/>
            </a:pPr>
            <a:r>
              <a:rPr lang="en-US" dirty="0"/>
              <a:t>So it’s easier to read</a:t>
            </a:r>
          </a:p>
          <a:p>
            <a:pPr marL="171450" lvl="0" indent="-171450">
              <a:lnSpc>
                <a:spcPct val="80000"/>
              </a:lnSpc>
              <a:buClr>
                <a:srgbClr val="009BDF"/>
              </a:buClr>
              <a:buFont typeface="Arial" panose="020B0604020202020204" pitchFamily="34" charset="0"/>
              <a:buChar char="•"/>
            </a:pPr>
            <a:r>
              <a:rPr lang="en-US" dirty="0"/>
              <a:t>And scan</a:t>
            </a:r>
          </a:p>
          <a:p>
            <a:pPr marL="171450" lvl="0" indent="-171450">
              <a:lnSpc>
                <a:spcPct val="80000"/>
              </a:lnSpc>
              <a:buClr>
                <a:srgbClr val="009BDF"/>
              </a:buClr>
              <a:buFont typeface="Arial" panose="020B0604020202020204" pitchFamily="34" charset="0"/>
              <a:buChar char="•"/>
            </a:pPr>
            <a:r>
              <a:rPr lang="en-US" dirty="0"/>
              <a:t>Consider using them for lists of like information</a:t>
            </a:r>
          </a:p>
          <a:p>
            <a:endParaRPr lang="en-US" dirty="0"/>
          </a:p>
        </p:txBody>
      </p:sp>
      <p:sp>
        <p:nvSpPr>
          <p:cNvPr id="8" name="TextBox 7">
            <a:extLst>
              <a:ext uri="{FF2B5EF4-FFF2-40B4-BE49-F238E27FC236}">
                <a16:creationId xmlns:a16="http://schemas.microsoft.com/office/drawing/2014/main" id="{962AA47A-0EAE-4942-AFC1-35AC241A1425}"/>
              </a:ext>
            </a:extLst>
          </p:cNvPr>
          <p:cNvSpPr txBox="1"/>
          <p:nvPr/>
        </p:nvSpPr>
        <p:spPr>
          <a:xfrm>
            <a:off x="4445000" y="4936561"/>
            <a:ext cx="3945965" cy="1107996"/>
          </a:xfrm>
          <a:prstGeom prst="rect">
            <a:avLst/>
          </a:prstGeom>
          <a:noFill/>
        </p:spPr>
        <p:txBody>
          <a:bodyPr wrap="square" rtlCol="0">
            <a:noAutofit/>
          </a:bodyPr>
          <a:lstStyle/>
          <a:p>
            <a:r>
              <a:rPr lang="en-US" sz="1200" b="1" dirty="0">
                <a:solidFill>
                  <a:srgbClr val="009BDF"/>
                </a:solidFill>
                <a:latin typeface="Arial" panose="020B0604020202020204" pitchFamily="34" charset="0"/>
                <a:cs typeface="Arial" panose="020B0604020202020204" pitchFamily="34" charset="0"/>
              </a:rPr>
              <a:t>Blue copy is designed for next steps the employee should take, either to get more information or access the benefit. Put additional URLs or phone numbers in this space.</a:t>
            </a:r>
          </a:p>
          <a:p>
            <a:endParaRPr lang="en-US" dirty="0"/>
          </a:p>
        </p:txBody>
      </p:sp>
      <p:pic>
        <p:nvPicPr>
          <p:cNvPr id="6" name="Picture 5">
            <a:extLst>
              <a:ext uri="{FF2B5EF4-FFF2-40B4-BE49-F238E27FC236}">
                <a16:creationId xmlns:a16="http://schemas.microsoft.com/office/drawing/2014/main" id="{36F45047-2DD4-CB4A-97A7-2DA565DD18AD}"/>
              </a:ext>
            </a:extLst>
          </p:cNvPr>
          <p:cNvPicPr>
            <a:picLocks noChangeAspect="1"/>
          </p:cNvPicPr>
          <p:nvPr/>
        </p:nvPicPr>
        <p:blipFill rotWithShape="1">
          <a:blip r:embed="rId3"/>
          <a:srcRect l="24976" t="28494" r="15252" b="6404"/>
          <a:stretch/>
        </p:blipFill>
        <p:spPr>
          <a:xfrm>
            <a:off x="428662" y="383258"/>
            <a:ext cx="3649437" cy="5960657"/>
          </a:xfrm>
          <a:prstGeom prst="rect">
            <a:avLst/>
          </a:prstGeom>
        </p:spPr>
      </p:pic>
      <p:grpSp>
        <p:nvGrpSpPr>
          <p:cNvPr id="10" name="Group 9">
            <a:extLst>
              <a:ext uri="{FF2B5EF4-FFF2-40B4-BE49-F238E27FC236}">
                <a16:creationId xmlns:a16="http://schemas.microsoft.com/office/drawing/2014/main" id="{67EC2453-2817-CE49-AD10-35C15D396619}"/>
              </a:ext>
            </a:extLst>
          </p:cNvPr>
          <p:cNvGrpSpPr/>
          <p:nvPr/>
        </p:nvGrpSpPr>
        <p:grpSpPr>
          <a:xfrm rot="16200000">
            <a:off x="-145015" y="-47160"/>
            <a:ext cx="2417007" cy="2126977"/>
            <a:chOff x="6904383" y="0"/>
            <a:chExt cx="2417007" cy="2126977"/>
          </a:xfrm>
        </p:grpSpPr>
        <p:sp>
          <p:nvSpPr>
            <p:cNvPr id="11" name="Diagonal Stripe 10">
              <a:extLst>
                <a:ext uri="{FF2B5EF4-FFF2-40B4-BE49-F238E27FC236}">
                  <a16:creationId xmlns:a16="http://schemas.microsoft.com/office/drawing/2014/main" id="{C2719217-CFA6-154D-B3F1-FCBAFEC59B12}"/>
                </a:ext>
              </a:extLst>
            </p:cNvPr>
            <p:cNvSpPr/>
            <p:nvPr/>
          </p:nvSpPr>
          <p:spPr>
            <a:xfrm rot="5400000">
              <a:off x="6960703" y="-56320"/>
              <a:ext cx="2126977" cy="2239618"/>
            </a:xfrm>
            <a:prstGeom prst="diagStrip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id="{931C410F-78B1-EE47-B4A4-C90042B96861}"/>
                </a:ext>
              </a:extLst>
            </p:cNvPr>
            <p:cNvSpPr txBox="1"/>
            <p:nvPr/>
          </p:nvSpPr>
          <p:spPr>
            <a:xfrm rot="2619463">
              <a:off x="7297215" y="485318"/>
              <a:ext cx="2024175" cy="683264"/>
            </a:xfrm>
            <a:prstGeom prst="rect">
              <a:avLst/>
            </a:prstGeom>
            <a:noFill/>
          </p:spPr>
          <p:txBody>
            <a:bodyPr wrap="square" rtlCol="0">
              <a:spAutoFit/>
            </a:bodyPr>
            <a:lstStyle/>
            <a:p>
              <a:pPr algn="ctr">
                <a:lnSpc>
                  <a:spcPct val="80000"/>
                </a:lnSpc>
              </a:pPr>
              <a:r>
                <a:rPr lang="en-US" sz="1600" b="1" dirty="0">
                  <a:solidFill>
                    <a:schemeClr val="bg1"/>
                  </a:solidFill>
                  <a:latin typeface="Arial" panose="020B0604020202020204" pitchFamily="34" charset="0"/>
                  <a:cs typeface="Arial" panose="020B0604020202020204" pitchFamily="34" charset="0"/>
                </a:rPr>
                <a:t>ADD YOUR CONTENT </a:t>
              </a:r>
              <a:br>
                <a:rPr lang="en-US" sz="1600" b="1" dirty="0">
                  <a:solidFill>
                    <a:schemeClr val="bg1"/>
                  </a:solidFill>
                  <a:latin typeface="Arial" panose="020B0604020202020204" pitchFamily="34" charset="0"/>
                  <a:cs typeface="Arial" panose="020B0604020202020204" pitchFamily="34" charset="0"/>
                </a:rPr>
              </a:br>
              <a:r>
                <a:rPr lang="en-US" sz="1600" b="1" dirty="0">
                  <a:solidFill>
                    <a:schemeClr val="bg1"/>
                  </a:solidFill>
                  <a:latin typeface="Arial" panose="020B0604020202020204" pitchFamily="34" charset="0"/>
                  <a:cs typeface="Arial" panose="020B0604020202020204" pitchFamily="34" charset="0"/>
                </a:rPr>
                <a:t>TO THIS PAGE</a:t>
              </a:r>
            </a:p>
          </p:txBody>
        </p:sp>
      </p:grpSp>
    </p:spTree>
    <p:extLst>
      <p:ext uri="{BB962C8B-B14F-4D97-AF65-F5344CB8AC3E}">
        <p14:creationId xmlns:p14="http://schemas.microsoft.com/office/powerpoint/2010/main" val="1048169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C6295-E2BD-E042-8303-BCC3A2A548AD}"/>
              </a:ext>
            </a:extLst>
          </p:cNvPr>
          <p:cNvSpPr>
            <a:spLocks noGrp="1"/>
          </p:cNvSpPr>
          <p:nvPr>
            <p:ph type="ctrTitle"/>
          </p:nvPr>
        </p:nvSpPr>
        <p:spPr/>
        <p:txBody>
          <a:bodyPr>
            <a:noAutofit/>
          </a:bodyPr>
          <a:lstStyle/>
          <a:p>
            <a:r>
              <a:rPr lang="en-US" dirty="0"/>
              <a:t>WFH AND FLEXIBLE WORK POLICIES TITLE GOES HERE </a:t>
            </a:r>
          </a:p>
        </p:txBody>
      </p:sp>
      <p:sp>
        <p:nvSpPr>
          <p:cNvPr id="3" name="Subtitle 2">
            <a:extLst>
              <a:ext uri="{FF2B5EF4-FFF2-40B4-BE49-F238E27FC236}">
                <a16:creationId xmlns:a16="http://schemas.microsoft.com/office/drawing/2014/main" id="{22AD0CAC-EE09-7B44-BE75-04DE516B4224}"/>
              </a:ext>
            </a:extLst>
          </p:cNvPr>
          <p:cNvSpPr>
            <a:spLocks noGrp="1"/>
          </p:cNvSpPr>
          <p:nvPr>
            <p:ph type="subTitle" idx="1"/>
          </p:nvPr>
        </p:nvSpPr>
        <p:spPr/>
        <p:txBody>
          <a:bodyPr>
            <a:noAutofit/>
          </a:bodyPr>
          <a:lstStyle/>
          <a:p>
            <a:r>
              <a:rPr lang="en-US" dirty="0"/>
              <a:t>Because being a parent </a:t>
            </a:r>
            <a:br>
              <a:rPr lang="en-US" dirty="0"/>
            </a:br>
            <a:r>
              <a:rPr lang="en-US" dirty="0"/>
              <a:t>isn’t on a set schedule</a:t>
            </a:r>
          </a:p>
        </p:txBody>
      </p:sp>
      <p:sp>
        <p:nvSpPr>
          <p:cNvPr id="4" name="Text Placeholder 3">
            <a:extLst>
              <a:ext uri="{FF2B5EF4-FFF2-40B4-BE49-F238E27FC236}">
                <a16:creationId xmlns:a16="http://schemas.microsoft.com/office/drawing/2014/main" id="{BDFE6928-A6D0-4F46-9252-53AEE1A105CE}"/>
              </a:ext>
            </a:extLst>
          </p:cNvPr>
          <p:cNvSpPr>
            <a:spLocks noGrp="1"/>
          </p:cNvSpPr>
          <p:nvPr>
            <p:ph type="body" sz="quarter" idx="13"/>
          </p:nvPr>
        </p:nvSpPr>
        <p:spPr>
          <a:xfrm>
            <a:off x="4445000" y="2010201"/>
            <a:ext cx="4257003" cy="3003097"/>
          </a:xfrm>
        </p:spPr>
        <p:txBody>
          <a:bodyPr>
            <a:noAutofit/>
          </a:bodyPr>
          <a:lstStyle/>
          <a:p>
            <a:r>
              <a:rPr lang="en-US" b="1" dirty="0"/>
              <a:t>This slide is designed to communicate </a:t>
            </a:r>
            <a:r>
              <a:rPr lang="en-US" dirty="0"/>
              <a:t>your organization’s work from home or flexible work policies through the filter of a new parent. This is a time in their life where having flexibility in their work schedule will become very important due to sudden illnesses, doctor appointments, childcare lapses, etc. It’s a good time and place to reiterate your policies around flexibility.</a:t>
            </a:r>
          </a:p>
          <a:p>
            <a:r>
              <a:rPr lang="en-US" b="1" dirty="0"/>
              <a:t>Don’t forget to break content up with bullets</a:t>
            </a:r>
          </a:p>
          <a:p>
            <a:pPr marL="171450" lvl="0" indent="-171450">
              <a:lnSpc>
                <a:spcPct val="80000"/>
              </a:lnSpc>
              <a:buClr>
                <a:srgbClr val="009BDF"/>
              </a:buClr>
              <a:buFont typeface="Arial" panose="020B0604020202020204" pitchFamily="34" charset="0"/>
              <a:buChar char="•"/>
            </a:pPr>
            <a:r>
              <a:rPr lang="en-US" dirty="0"/>
              <a:t>So it’s easier to read</a:t>
            </a:r>
          </a:p>
          <a:p>
            <a:pPr marL="171450" lvl="0" indent="-171450">
              <a:lnSpc>
                <a:spcPct val="80000"/>
              </a:lnSpc>
              <a:buClr>
                <a:srgbClr val="009BDF"/>
              </a:buClr>
              <a:buFont typeface="Arial" panose="020B0604020202020204" pitchFamily="34" charset="0"/>
              <a:buChar char="•"/>
            </a:pPr>
            <a:r>
              <a:rPr lang="en-US" dirty="0"/>
              <a:t>And scan</a:t>
            </a:r>
          </a:p>
          <a:p>
            <a:pPr marL="171450" lvl="0" indent="-171450">
              <a:lnSpc>
                <a:spcPct val="80000"/>
              </a:lnSpc>
              <a:buClr>
                <a:srgbClr val="009BDF"/>
              </a:buClr>
              <a:buFont typeface="Arial" panose="020B0604020202020204" pitchFamily="34" charset="0"/>
              <a:buChar char="•"/>
            </a:pPr>
            <a:r>
              <a:rPr lang="en-US" dirty="0"/>
              <a:t>Consider using them for lists of like information</a:t>
            </a:r>
          </a:p>
        </p:txBody>
      </p:sp>
      <p:sp>
        <p:nvSpPr>
          <p:cNvPr id="5" name="Text Placeholder 4">
            <a:extLst>
              <a:ext uri="{FF2B5EF4-FFF2-40B4-BE49-F238E27FC236}">
                <a16:creationId xmlns:a16="http://schemas.microsoft.com/office/drawing/2014/main" id="{6E1B11E8-F69B-5F4C-98E1-09807A13B79B}"/>
              </a:ext>
            </a:extLst>
          </p:cNvPr>
          <p:cNvSpPr>
            <a:spLocks noGrp="1"/>
          </p:cNvSpPr>
          <p:nvPr>
            <p:ph type="body" sz="quarter" idx="14"/>
          </p:nvPr>
        </p:nvSpPr>
        <p:spPr>
          <a:xfrm>
            <a:off x="438150" y="4415167"/>
            <a:ext cx="3641168" cy="229646"/>
          </a:xfrm>
        </p:spPr>
        <p:txBody>
          <a:bodyPr>
            <a:noAutofit/>
          </a:bodyPr>
          <a:lstStyle/>
          <a:p>
            <a:r>
              <a:rPr lang="en-US" dirty="0"/>
              <a:t>THE BACK-TO-WORK BALANCE</a:t>
            </a:r>
          </a:p>
        </p:txBody>
      </p:sp>
      <p:sp>
        <p:nvSpPr>
          <p:cNvPr id="6" name="Text Placeholder 5">
            <a:extLst>
              <a:ext uri="{FF2B5EF4-FFF2-40B4-BE49-F238E27FC236}">
                <a16:creationId xmlns:a16="http://schemas.microsoft.com/office/drawing/2014/main" id="{D86B389F-466D-A244-AD56-92C8EC41B6BE}"/>
              </a:ext>
            </a:extLst>
          </p:cNvPr>
          <p:cNvSpPr>
            <a:spLocks noGrp="1"/>
          </p:cNvSpPr>
          <p:nvPr>
            <p:ph type="body" sz="quarter" idx="15"/>
          </p:nvPr>
        </p:nvSpPr>
        <p:spPr/>
        <p:txBody>
          <a:bodyPr>
            <a:noAutofit/>
          </a:bodyPr>
          <a:lstStyle/>
          <a:p>
            <a:pPr>
              <a:lnSpc>
                <a:spcPct val="100000"/>
              </a:lnSpc>
            </a:pPr>
            <a:r>
              <a:rPr lang="en-US" b="1" dirty="0"/>
              <a:t>SET BOUNDARIES</a:t>
            </a:r>
            <a:r>
              <a:rPr lang="en-US" dirty="0"/>
              <a:t>. Be honest with your coworkers on your “new normal.” If they know when you plan on being available, there will be fewer miscommunications.</a:t>
            </a:r>
          </a:p>
        </p:txBody>
      </p:sp>
      <p:sp>
        <p:nvSpPr>
          <p:cNvPr id="7" name="Text Placeholder 6">
            <a:extLst>
              <a:ext uri="{FF2B5EF4-FFF2-40B4-BE49-F238E27FC236}">
                <a16:creationId xmlns:a16="http://schemas.microsoft.com/office/drawing/2014/main" id="{23B5C5CC-6106-7243-AE25-3426CF6A35A3}"/>
              </a:ext>
            </a:extLst>
          </p:cNvPr>
          <p:cNvSpPr>
            <a:spLocks noGrp="1"/>
          </p:cNvSpPr>
          <p:nvPr>
            <p:ph type="body" sz="quarter" idx="16"/>
          </p:nvPr>
        </p:nvSpPr>
        <p:spPr>
          <a:xfrm>
            <a:off x="1272255" y="5548977"/>
            <a:ext cx="2593163" cy="722547"/>
          </a:xfrm>
        </p:spPr>
        <p:txBody>
          <a:bodyPr>
            <a:noAutofit/>
          </a:bodyPr>
          <a:lstStyle/>
          <a:p>
            <a:pPr>
              <a:lnSpc>
                <a:spcPct val="100000"/>
              </a:lnSpc>
            </a:pPr>
            <a:r>
              <a:rPr lang="en-US" b="1" dirty="0"/>
              <a:t>MANAGE EXPECTATIONS</a:t>
            </a:r>
            <a:r>
              <a:rPr lang="en-US" dirty="0"/>
              <a:t>. Your priorities ARE going to shift. Don’t be afraid to communicate that certain things – like last-minute travel or taking on additional projects – might no longer be on the table.</a:t>
            </a:r>
          </a:p>
          <a:p>
            <a:endParaRPr lang="en-US" dirty="0"/>
          </a:p>
        </p:txBody>
      </p:sp>
      <p:sp>
        <p:nvSpPr>
          <p:cNvPr id="11" name="TextBox 10">
            <a:extLst>
              <a:ext uri="{FF2B5EF4-FFF2-40B4-BE49-F238E27FC236}">
                <a16:creationId xmlns:a16="http://schemas.microsoft.com/office/drawing/2014/main" id="{608F2C8A-C85B-DD44-B5E2-3A59E1ED8D9C}"/>
              </a:ext>
            </a:extLst>
          </p:cNvPr>
          <p:cNvSpPr txBox="1"/>
          <p:nvPr/>
        </p:nvSpPr>
        <p:spPr>
          <a:xfrm>
            <a:off x="4445000" y="5047659"/>
            <a:ext cx="3945965" cy="1107996"/>
          </a:xfrm>
          <a:prstGeom prst="rect">
            <a:avLst/>
          </a:prstGeom>
          <a:noFill/>
        </p:spPr>
        <p:txBody>
          <a:bodyPr wrap="square" rtlCol="0">
            <a:noAutofit/>
          </a:bodyPr>
          <a:lstStyle/>
          <a:p>
            <a:r>
              <a:rPr lang="en-US" sz="1200" b="1" dirty="0">
                <a:solidFill>
                  <a:srgbClr val="009BDF"/>
                </a:solidFill>
                <a:latin typeface="Arial" panose="020B0604020202020204" pitchFamily="34" charset="0"/>
                <a:cs typeface="Arial" panose="020B0604020202020204" pitchFamily="34" charset="0"/>
              </a:rPr>
              <a:t>Blue copy is designed for next steps the employee should take, either to get more information or access the benefit. Put additional URLs or phone numbers in this space.</a:t>
            </a:r>
          </a:p>
          <a:p>
            <a:endParaRPr lang="en-US" dirty="0"/>
          </a:p>
        </p:txBody>
      </p:sp>
      <p:grpSp>
        <p:nvGrpSpPr>
          <p:cNvPr id="19" name="Group 18">
            <a:extLst>
              <a:ext uri="{FF2B5EF4-FFF2-40B4-BE49-F238E27FC236}">
                <a16:creationId xmlns:a16="http://schemas.microsoft.com/office/drawing/2014/main" id="{269D8CDB-E815-A04D-A387-F30228F9E338}"/>
              </a:ext>
            </a:extLst>
          </p:cNvPr>
          <p:cNvGrpSpPr>
            <a:grpSpLocks noChangeAspect="1"/>
          </p:cNvGrpSpPr>
          <p:nvPr/>
        </p:nvGrpSpPr>
        <p:grpSpPr>
          <a:xfrm>
            <a:off x="692673" y="4864226"/>
            <a:ext cx="456522" cy="457200"/>
            <a:chOff x="1" y="3212308"/>
            <a:chExt cx="802481" cy="803672"/>
          </a:xfrm>
          <a:solidFill>
            <a:srgbClr val="009BDF"/>
          </a:solidFill>
        </p:grpSpPr>
        <p:sp>
          <p:nvSpPr>
            <p:cNvPr id="20" name="Freeform 61">
              <a:extLst>
                <a:ext uri="{FF2B5EF4-FFF2-40B4-BE49-F238E27FC236}">
                  <a16:creationId xmlns:a16="http://schemas.microsoft.com/office/drawing/2014/main" id="{0CA228AD-4A68-5141-A672-A5911049B236}"/>
                </a:ext>
              </a:extLst>
            </p:cNvPr>
            <p:cNvSpPr>
              <a:spLocks noEditPoints="1"/>
            </p:cNvSpPr>
            <p:nvPr/>
          </p:nvSpPr>
          <p:spPr bwMode="auto">
            <a:xfrm>
              <a:off x="175022" y="3387328"/>
              <a:ext cx="452438" cy="453629"/>
            </a:xfrm>
            <a:custGeom>
              <a:avLst/>
              <a:gdLst>
                <a:gd name="T0" fmla="*/ 56 w 111"/>
                <a:gd name="T1" fmla="*/ 0 h 111"/>
                <a:gd name="T2" fmla="*/ 0 w 111"/>
                <a:gd name="T3" fmla="*/ 56 h 111"/>
                <a:gd name="T4" fmla="*/ 56 w 111"/>
                <a:gd name="T5" fmla="*/ 111 h 111"/>
                <a:gd name="T6" fmla="*/ 111 w 111"/>
                <a:gd name="T7" fmla="*/ 56 h 111"/>
                <a:gd name="T8" fmla="*/ 56 w 111"/>
                <a:gd name="T9" fmla="*/ 0 h 111"/>
                <a:gd name="T10" fmla="*/ 86 w 111"/>
                <a:gd name="T11" fmla="*/ 59 h 111"/>
                <a:gd name="T12" fmla="*/ 56 w 111"/>
                <a:gd name="T13" fmla="*/ 59 h 111"/>
                <a:gd name="T14" fmla="*/ 54 w 111"/>
                <a:gd name="T15" fmla="*/ 58 h 111"/>
                <a:gd name="T16" fmla="*/ 53 w 111"/>
                <a:gd name="T17" fmla="*/ 56 h 111"/>
                <a:gd name="T18" fmla="*/ 53 w 111"/>
                <a:gd name="T19" fmla="*/ 14 h 111"/>
                <a:gd name="T20" fmla="*/ 56 w 111"/>
                <a:gd name="T21" fmla="*/ 11 h 111"/>
                <a:gd name="T22" fmla="*/ 58 w 111"/>
                <a:gd name="T23" fmla="*/ 14 h 111"/>
                <a:gd name="T24" fmla="*/ 58 w 111"/>
                <a:gd name="T25" fmla="*/ 53 h 111"/>
                <a:gd name="T26" fmla="*/ 86 w 111"/>
                <a:gd name="T27" fmla="*/ 53 h 111"/>
                <a:gd name="T28" fmla="*/ 88 w 111"/>
                <a:gd name="T29" fmla="*/ 56 h 111"/>
                <a:gd name="T30" fmla="*/ 86 w 111"/>
                <a:gd name="T31" fmla="*/ 5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 h="111">
                  <a:moveTo>
                    <a:pt x="56" y="0"/>
                  </a:moveTo>
                  <a:cubicBezTo>
                    <a:pt x="25" y="0"/>
                    <a:pt x="0" y="25"/>
                    <a:pt x="0" y="56"/>
                  </a:cubicBezTo>
                  <a:cubicBezTo>
                    <a:pt x="0" y="86"/>
                    <a:pt x="25" y="111"/>
                    <a:pt x="56" y="111"/>
                  </a:cubicBezTo>
                  <a:cubicBezTo>
                    <a:pt x="86" y="111"/>
                    <a:pt x="111" y="86"/>
                    <a:pt x="111" y="56"/>
                  </a:cubicBezTo>
                  <a:cubicBezTo>
                    <a:pt x="111" y="25"/>
                    <a:pt x="86" y="0"/>
                    <a:pt x="56" y="0"/>
                  </a:cubicBezTo>
                  <a:close/>
                  <a:moveTo>
                    <a:pt x="86" y="59"/>
                  </a:moveTo>
                  <a:cubicBezTo>
                    <a:pt x="56" y="59"/>
                    <a:pt x="56" y="59"/>
                    <a:pt x="56" y="59"/>
                  </a:cubicBezTo>
                  <a:cubicBezTo>
                    <a:pt x="55" y="59"/>
                    <a:pt x="54" y="58"/>
                    <a:pt x="54" y="58"/>
                  </a:cubicBezTo>
                  <a:cubicBezTo>
                    <a:pt x="53" y="57"/>
                    <a:pt x="53" y="56"/>
                    <a:pt x="53" y="56"/>
                  </a:cubicBezTo>
                  <a:cubicBezTo>
                    <a:pt x="53" y="14"/>
                    <a:pt x="53" y="14"/>
                    <a:pt x="53" y="14"/>
                  </a:cubicBezTo>
                  <a:cubicBezTo>
                    <a:pt x="53" y="12"/>
                    <a:pt x="54" y="11"/>
                    <a:pt x="56" y="11"/>
                  </a:cubicBezTo>
                  <a:cubicBezTo>
                    <a:pt x="57" y="11"/>
                    <a:pt x="58" y="12"/>
                    <a:pt x="58" y="14"/>
                  </a:cubicBezTo>
                  <a:cubicBezTo>
                    <a:pt x="58" y="53"/>
                    <a:pt x="58" y="53"/>
                    <a:pt x="58" y="53"/>
                  </a:cubicBezTo>
                  <a:cubicBezTo>
                    <a:pt x="86" y="53"/>
                    <a:pt x="86" y="53"/>
                    <a:pt x="86" y="53"/>
                  </a:cubicBezTo>
                  <a:cubicBezTo>
                    <a:pt x="87" y="53"/>
                    <a:pt x="88" y="55"/>
                    <a:pt x="88" y="56"/>
                  </a:cubicBezTo>
                  <a:cubicBezTo>
                    <a:pt x="88" y="57"/>
                    <a:pt x="87" y="59"/>
                    <a:pt x="86"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1" name="Freeform 62">
              <a:extLst>
                <a:ext uri="{FF2B5EF4-FFF2-40B4-BE49-F238E27FC236}">
                  <a16:creationId xmlns:a16="http://schemas.microsoft.com/office/drawing/2014/main" id="{56DAE932-9067-D14C-9ACB-343E4621318B}"/>
                </a:ext>
              </a:extLst>
            </p:cNvPr>
            <p:cNvSpPr>
              <a:spLocks noEditPoints="1"/>
            </p:cNvSpPr>
            <p:nvPr/>
          </p:nvSpPr>
          <p:spPr bwMode="auto">
            <a:xfrm>
              <a:off x="1" y="3212308"/>
              <a:ext cx="802481" cy="803672"/>
            </a:xfrm>
            <a:custGeom>
              <a:avLst/>
              <a:gdLst>
                <a:gd name="T0" fmla="*/ 99 w 197"/>
                <a:gd name="T1" fmla="*/ 0 h 197"/>
                <a:gd name="T2" fmla="*/ 0 w 197"/>
                <a:gd name="T3" fmla="*/ 99 h 197"/>
                <a:gd name="T4" fmla="*/ 99 w 197"/>
                <a:gd name="T5" fmla="*/ 197 h 197"/>
                <a:gd name="T6" fmla="*/ 197 w 197"/>
                <a:gd name="T7" fmla="*/ 99 h 197"/>
                <a:gd name="T8" fmla="*/ 99 w 197"/>
                <a:gd name="T9" fmla="*/ 0 h 197"/>
                <a:gd name="T10" fmla="*/ 99 w 197"/>
                <a:gd name="T11" fmla="*/ 159 h 197"/>
                <a:gd name="T12" fmla="*/ 38 w 197"/>
                <a:gd name="T13" fmla="*/ 99 h 197"/>
                <a:gd name="T14" fmla="*/ 99 w 197"/>
                <a:gd name="T15" fmla="*/ 38 h 197"/>
                <a:gd name="T16" fmla="*/ 159 w 197"/>
                <a:gd name="T17" fmla="*/ 99 h 197"/>
                <a:gd name="T18" fmla="*/ 99 w 197"/>
                <a:gd name="T19" fmla="*/ 15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97">
                  <a:moveTo>
                    <a:pt x="99" y="0"/>
                  </a:moveTo>
                  <a:cubicBezTo>
                    <a:pt x="44" y="0"/>
                    <a:pt x="0" y="44"/>
                    <a:pt x="0" y="99"/>
                  </a:cubicBezTo>
                  <a:cubicBezTo>
                    <a:pt x="0" y="153"/>
                    <a:pt x="44" y="197"/>
                    <a:pt x="99" y="197"/>
                  </a:cubicBezTo>
                  <a:cubicBezTo>
                    <a:pt x="153" y="197"/>
                    <a:pt x="197" y="153"/>
                    <a:pt x="197" y="99"/>
                  </a:cubicBezTo>
                  <a:cubicBezTo>
                    <a:pt x="197" y="44"/>
                    <a:pt x="153" y="0"/>
                    <a:pt x="99" y="0"/>
                  </a:cubicBezTo>
                  <a:close/>
                  <a:moveTo>
                    <a:pt x="99" y="159"/>
                  </a:moveTo>
                  <a:cubicBezTo>
                    <a:pt x="65" y="159"/>
                    <a:pt x="38" y="132"/>
                    <a:pt x="38" y="99"/>
                  </a:cubicBezTo>
                  <a:cubicBezTo>
                    <a:pt x="38" y="65"/>
                    <a:pt x="65" y="38"/>
                    <a:pt x="99" y="38"/>
                  </a:cubicBezTo>
                  <a:cubicBezTo>
                    <a:pt x="132" y="38"/>
                    <a:pt x="159" y="65"/>
                    <a:pt x="159" y="99"/>
                  </a:cubicBezTo>
                  <a:cubicBezTo>
                    <a:pt x="159" y="132"/>
                    <a:pt x="132" y="159"/>
                    <a:pt x="99" y="1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2" name="Group 21">
            <a:extLst>
              <a:ext uri="{FF2B5EF4-FFF2-40B4-BE49-F238E27FC236}">
                <a16:creationId xmlns:a16="http://schemas.microsoft.com/office/drawing/2014/main" id="{A0021436-39EE-314D-85CA-999B5645E477}"/>
              </a:ext>
            </a:extLst>
          </p:cNvPr>
          <p:cNvGrpSpPr>
            <a:grpSpLocks noChangeAspect="1"/>
          </p:cNvGrpSpPr>
          <p:nvPr/>
        </p:nvGrpSpPr>
        <p:grpSpPr>
          <a:xfrm>
            <a:off x="692673" y="5593422"/>
            <a:ext cx="456407" cy="457200"/>
            <a:chOff x="1481138" y="0"/>
            <a:chExt cx="914400" cy="915988"/>
          </a:xfrm>
          <a:solidFill>
            <a:srgbClr val="009BDF"/>
          </a:solidFill>
        </p:grpSpPr>
        <p:sp>
          <p:nvSpPr>
            <p:cNvPr id="23" name="Freeform 8">
              <a:extLst>
                <a:ext uri="{FF2B5EF4-FFF2-40B4-BE49-F238E27FC236}">
                  <a16:creationId xmlns:a16="http://schemas.microsoft.com/office/drawing/2014/main" id="{353DD537-9532-F64D-96D6-F6C6F439023E}"/>
                </a:ext>
              </a:extLst>
            </p:cNvPr>
            <p:cNvSpPr>
              <a:spLocks/>
            </p:cNvSpPr>
            <p:nvPr/>
          </p:nvSpPr>
          <p:spPr bwMode="auto">
            <a:xfrm>
              <a:off x="2024063" y="530225"/>
              <a:ext cx="144463" cy="142875"/>
            </a:xfrm>
            <a:custGeom>
              <a:avLst/>
              <a:gdLst>
                <a:gd name="T0" fmla="*/ 20 w 31"/>
                <a:gd name="T1" fmla="*/ 1 h 31"/>
                <a:gd name="T2" fmla="*/ 20 w 31"/>
                <a:gd name="T3" fmla="*/ 1 h 31"/>
                <a:gd name="T4" fmla="*/ 16 w 31"/>
                <a:gd name="T5" fmla="*/ 0 h 31"/>
                <a:gd name="T6" fmla="*/ 1 w 31"/>
                <a:gd name="T7" fmla="*/ 10 h 31"/>
                <a:gd name="T8" fmla="*/ 2 w 31"/>
                <a:gd name="T9" fmla="*/ 22 h 31"/>
                <a:gd name="T10" fmla="*/ 11 w 31"/>
                <a:gd name="T11" fmla="*/ 30 h 31"/>
                <a:gd name="T12" fmla="*/ 22 w 31"/>
                <a:gd name="T13" fmla="*/ 29 h 31"/>
                <a:gd name="T14" fmla="*/ 30 w 31"/>
                <a:gd name="T15" fmla="*/ 20 h 31"/>
                <a:gd name="T16" fmla="*/ 30 w 31"/>
                <a:gd name="T17" fmla="*/ 20 h 31"/>
                <a:gd name="T18" fmla="*/ 30 w 31"/>
                <a:gd name="T19" fmla="*/ 20 h 31"/>
                <a:gd name="T20" fmla="*/ 30 w 31"/>
                <a:gd name="T21" fmla="*/ 20 h 31"/>
                <a:gd name="T22" fmla="*/ 29 w 31"/>
                <a:gd name="T23" fmla="*/ 8 h 31"/>
                <a:gd name="T24" fmla="*/ 20 w 31"/>
                <a:gd name="T2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1">
                  <a:moveTo>
                    <a:pt x="20" y="1"/>
                  </a:moveTo>
                  <a:cubicBezTo>
                    <a:pt x="20" y="1"/>
                    <a:pt x="20" y="1"/>
                    <a:pt x="20" y="1"/>
                  </a:cubicBezTo>
                  <a:cubicBezTo>
                    <a:pt x="19" y="0"/>
                    <a:pt x="17" y="0"/>
                    <a:pt x="16" y="0"/>
                  </a:cubicBezTo>
                  <a:cubicBezTo>
                    <a:pt x="9" y="0"/>
                    <a:pt x="3" y="4"/>
                    <a:pt x="1" y="10"/>
                  </a:cubicBezTo>
                  <a:cubicBezTo>
                    <a:pt x="0" y="14"/>
                    <a:pt x="0" y="18"/>
                    <a:pt x="2" y="22"/>
                  </a:cubicBezTo>
                  <a:cubicBezTo>
                    <a:pt x="4" y="26"/>
                    <a:pt x="7" y="28"/>
                    <a:pt x="11" y="30"/>
                  </a:cubicBezTo>
                  <a:cubicBezTo>
                    <a:pt x="15" y="31"/>
                    <a:pt x="19" y="31"/>
                    <a:pt x="22" y="29"/>
                  </a:cubicBezTo>
                  <a:cubicBezTo>
                    <a:pt x="26" y="27"/>
                    <a:pt x="29" y="24"/>
                    <a:pt x="30" y="20"/>
                  </a:cubicBezTo>
                  <a:cubicBezTo>
                    <a:pt x="30" y="20"/>
                    <a:pt x="30" y="20"/>
                    <a:pt x="30" y="20"/>
                  </a:cubicBezTo>
                  <a:cubicBezTo>
                    <a:pt x="30" y="20"/>
                    <a:pt x="30" y="20"/>
                    <a:pt x="30" y="20"/>
                  </a:cubicBezTo>
                  <a:cubicBezTo>
                    <a:pt x="30" y="20"/>
                    <a:pt x="30" y="20"/>
                    <a:pt x="30" y="20"/>
                  </a:cubicBezTo>
                  <a:cubicBezTo>
                    <a:pt x="31" y="16"/>
                    <a:pt x="31" y="12"/>
                    <a:pt x="29" y="8"/>
                  </a:cubicBezTo>
                  <a:cubicBezTo>
                    <a:pt x="28" y="5"/>
                    <a:pt x="24" y="2"/>
                    <a:pt x="2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 name="Freeform 9">
              <a:extLst>
                <a:ext uri="{FF2B5EF4-FFF2-40B4-BE49-F238E27FC236}">
                  <a16:creationId xmlns:a16="http://schemas.microsoft.com/office/drawing/2014/main" id="{E17F66B0-3B84-824C-A32D-2A752B4DD2EE}"/>
                </a:ext>
              </a:extLst>
            </p:cNvPr>
            <p:cNvSpPr>
              <a:spLocks/>
            </p:cNvSpPr>
            <p:nvPr/>
          </p:nvSpPr>
          <p:spPr bwMode="auto">
            <a:xfrm>
              <a:off x="1712913" y="231775"/>
              <a:ext cx="246063" cy="246063"/>
            </a:xfrm>
            <a:custGeom>
              <a:avLst/>
              <a:gdLst>
                <a:gd name="T0" fmla="*/ 53 w 53"/>
                <a:gd name="T1" fmla="*/ 27 h 53"/>
                <a:gd name="T2" fmla="*/ 53 w 53"/>
                <a:gd name="T3" fmla="*/ 27 h 53"/>
                <a:gd name="T4" fmla="*/ 27 w 53"/>
                <a:gd name="T5" fmla="*/ 0 h 53"/>
                <a:gd name="T6" fmla="*/ 8 w 53"/>
                <a:gd name="T7" fmla="*/ 8 h 53"/>
                <a:gd name="T8" fmla="*/ 8 w 53"/>
                <a:gd name="T9" fmla="*/ 8 h 53"/>
                <a:gd name="T10" fmla="*/ 8 w 53"/>
                <a:gd name="T11" fmla="*/ 8 h 53"/>
                <a:gd name="T12" fmla="*/ 0 w 53"/>
                <a:gd name="T13" fmla="*/ 27 h 53"/>
                <a:gd name="T14" fmla="*/ 0 w 53"/>
                <a:gd name="T15" fmla="*/ 27 h 53"/>
                <a:gd name="T16" fmla="*/ 0 w 53"/>
                <a:gd name="T17" fmla="*/ 27 h 53"/>
                <a:gd name="T18" fmla="*/ 8 w 53"/>
                <a:gd name="T19" fmla="*/ 46 h 53"/>
                <a:gd name="T20" fmla="*/ 8 w 53"/>
                <a:gd name="T21" fmla="*/ 46 h 53"/>
                <a:gd name="T22" fmla="*/ 8 w 53"/>
                <a:gd name="T23" fmla="*/ 46 h 53"/>
                <a:gd name="T24" fmla="*/ 27 w 53"/>
                <a:gd name="T25" fmla="*/ 53 h 53"/>
                <a:gd name="T26" fmla="*/ 53 w 53"/>
                <a:gd name="T27" fmla="*/ 27 h 53"/>
                <a:gd name="T28" fmla="*/ 53 w 53"/>
                <a:gd name="T29"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53">
                  <a:moveTo>
                    <a:pt x="53" y="27"/>
                  </a:moveTo>
                  <a:cubicBezTo>
                    <a:pt x="53" y="27"/>
                    <a:pt x="53" y="27"/>
                    <a:pt x="53" y="27"/>
                  </a:cubicBezTo>
                  <a:cubicBezTo>
                    <a:pt x="53" y="12"/>
                    <a:pt x="41" y="0"/>
                    <a:pt x="27" y="0"/>
                  </a:cubicBezTo>
                  <a:cubicBezTo>
                    <a:pt x="19" y="0"/>
                    <a:pt x="13" y="3"/>
                    <a:pt x="8" y="8"/>
                  </a:cubicBezTo>
                  <a:cubicBezTo>
                    <a:pt x="8" y="8"/>
                    <a:pt x="8" y="8"/>
                    <a:pt x="8" y="8"/>
                  </a:cubicBezTo>
                  <a:cubicBezTo>
                    <a:pt x="8" y="8"/>
                    <a:pt x="8" y="8"/>
                    <a:pt x="8" y="8"/>
                  </a:cubicBezTo>
                  <a:cubicBezTo>
                    <a:pt x="3" y="13"/>
                    <a:pt x="0" y="19"/>
                    <a:pt x="0" y="27"/>
                  </a:cubicBezTo>
                  <a:cubicBezTo>
                    <a:pt x="0" y="27"/>
                    <a:pt x="0" y="27"/>
                    <a:pt x="0" y="27"/>
                  </a:cubicBezTo>
                  <a:cubicBezTo>
                    <a:pt x="0" y="27"/>
                    <a:pt x="0" y="27"/>
                    <a:pt x="0" y="27"/>
                  </a:cubicBezTo>
                  <a:cubicBezTo>
                    <a:pt x="0" y="34"/>
                    <a:pt x="3" y="41"/>
                    <a:pt x="8" y="46"/>
                  </a:cubicBezTo>
                  <a:cubicBezTo>
                    <a:pt x="8" y="46"/>
                    <a:pt x="8" y="46"/>
                    <a:pt x="8" y="46"/>
                  </a:cubicBezTo>
                  <a:cubicBezTo>
                    <a:pt x="8" y="46"/>
                    <a:pt x="8" y="46"/>
                    <a:pt x="8" y="46"/>
                  </a:cubicBezTo>
                  <a:cubicBezTo>
                    <a:pt x="13" y="51"/>
                    <a:pt x="19" y="53"/>
                    <a:pt x="27" y="53"/>
                  </a:cubicBezTo>
                  <a:cubicBezTo>
                    <a:pt x="41" y="53"/>
                    <a:pt x="53" y="42"/>
                    <a:pt x="53" y="27"/>
                  </a:cubicBezTo>
                  <a:cubicBezTo>
                    <a:pt x="53" y="27"/>
                    <a:pt x="53" y="27"/>
                    <a:pt x="53"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5" name="Freeform 10">
              <a:extLst>
                <a:ext uri="{FF2B5EF4-FFF2-40B4-BE49-F238E27FC236}">
                  <a16:creationId xmlns:a16="http://schemas.microsoft.com/office/drawing/2014/main" id="{ABD5F409-F49B-0440-9EFB-8D1901356E84}"/>
                </a:ext>
              </a:extLst>
            </p:cNvPr>
            <p:cNvSpPr>
              <a:spLocks noEditPoints="1"/>
            </p:cNvSpPr>
            <p:nvPr/>
          </p:nvSpPr>
          <p:spPr bwMode="auto">
            <a:xfrm>
              <a:off x="1481138" y="0"/>
              <a:ext cx="914400" cy="915988"/>
            </a:xfrm>
            <a:custGeom>
              <a:avLst/>
              <a:gdLst>
                <a:gd name="T0" fmla="*/ 0 w 197"/>
                <a:gd name="T1" fmla="*/ 98 h 197"/>
                <a:gd name="T2" fmla="*/ 197 w 197"/>
                <a:gd name="T3" fmla="*/ 98 h 197"/>
                <a:gd name="T4" fmla="*/ 97 w 197"/>
                <a:gd name="T5" fmla="*/ 101 h 197"/>
                <a:gd name="T6" fmla="*/ 79 w 197"/>
                <a:gd name="T7" fmla="*/ 118 h 197"/>
                <a:gd name="T8" fmla="*/ 74 w 197"/>
                <a:gd name="T9" fmla="*/ 118 h 197"/>
                <a:gd name="T10" fmla="*/ 56 w 197"/>
                <a:gd name="T11" fmla="*/ 101 h 197"/>
                <a:gd name="T12" fmla="*/ 48 w 197"/>
                <a:gd name="T13" fmla="*/ 109 h 197"/>
                <a:gd name="T14" fmla="*/ 46 w 197"/>
                <a:gd name="T15" fmla="*/ 104 h 197"/>
                <a:gd name="T16" fmla="*/ 45 w 197"/>
                <a:gd name="T17" fmla="*/ 80 h 197"/>
                <a:gd name="T18" fmla="*/ 33 w 197"/>
                <a:gd name="T19" fmla="*/ 77 h 197"/>
                <a:gd name="T20" fmla="*/ 45 w 197"/>
                <a:gd name="T21" fmla="*/ 74 h 197"/>
                <a:gd name="T22" fmla="*/ 46 w 197"/>
                <a:gd name="T23" fmla="*/ 50 h 197"/>
                <a:gd name="T24" fmla="*/ 50 w 197"/>
                <a:gd name="T25" fmla="*/ 46 h 197"/>
                <a:gd name="T26" fmla="*/ 74 w 197"/>
                <a:gd name="T27" fmla="*/ 45 h 197"/>
                <a:gd name="T28" fmla="*/ 77 w 197"/>
                <a:gd name="T29" fmla="*/ 33 h 197"/>
                <a:gd name="T30" fmla="*/ 79 w 197"/>
                <a:gd name="T31" fmla="*/ 45 h 197"/>
                <a:gd name="T32" fmla="*/ 104 w 197"/>
                <a:gd name="T33" fmla="*/ 46 h 197"/>
                <a:gd name="T34" fmla="*/ 108 w 197"/>
                <a:gd name="T35" fmla="*/ 50 h 197"/>
                <a:gd name="T36" fmla="*/ 108 w 197"/>
                <a:gd name="T37" fmla="*/ 74 h 197"/>
                <a:gd name="T38" fmla="*/ 120 w 197"/>
                <a:gd name="T39" fmla="*/ 77 h 197"/>
                <a:gd name="T40" fmla="*/ 108 w 197"/>
                <a:gd name="T41" fmla="*/ 80 h 197"/>
                <a:gd name="T42" fmla="*/ 108 w 197"/>
                <a:gd name="T43" fmla="*/ 104 h 197"/>
                <a:gd name="T44" fmla="*/ 106 w 197"/>
                <a:gd name="T45" fmla="*/ 109 h 197"/>
                <a:gd name="T46" fmla="*/ 97 w 197"/>
                <a:gd name="T47" fmla="*/ 101 h 197"/>
                <a:gd name="T48" fmla="*/ 160 w 197"/>
                <a:gd name="T49" fmla="*/ 141 h 197"/>
                <a:gd name="T50" fmla="*/ 151 w 197"/>
                <a:gd name="T51" fmla="*/ 138 h 197"/>
                <a:gd name="T52" fmla="*/ 148 w 197"/>
                <a:gd name="T53" fmla="*/ 154 h 197"/>
                <a:gd name="T54" fmla="*/ 145 w 197"/>
                <a:gd name="T55" fmla="*/ 158 h 197"/>
                <a:gd name="T56" fmla="*/ 139 w 197"/>
                <a:gd name="T57" fmla="*/ 149 h 197"/>
                <a:gd name="T58" fmla="*/ 128 w 197"/>
                <a:gd name="T59" fmla="*/ 149 h 197"/>
                <a:gd name="T60" fmla="*/ 123 w 197"/>
                <a:gd name="T61" fmla="*/ 159 h 197"/>
                <a:gd name="T62" fmla="*/ 121 w 197"/>
                <a:gd name="T63" fmla="*/ 156 h 197"/>
                <a:gd name="T64" fmla="*/ 115 w 197"/>
                <a:gd name="T65" fmla="*/ 140 h 197"/>
                <a:gd name="T66" fmla="*/ 106 w 197"/>
                <a:gd name="T67" fmla="*/ 145 h 197"/>
                <a:gd name="T68" fmla="*/ 105 w 197"/>
                <a:gd name="T69" fmla="*/ 139 h 197"/>
                <a:gd name="T70" fmla="*/ 112 w 197"/>
                <a:gd name="T71" fmla="*/ 125 h 197"/>
                <a:gd name="T72" fmla="*/ 102 w 197"/>
                <a:gd name="T73" fmla="*/ 119 h 197"/>
                <a:gd name="T74" fmla="*/ 114 w 197"/>
                <a:gd name="T75" fmla="*/ 120 h 197"/>
                <a:gd name="T76" fmla="*/ 117 w 197"/>
                <a:gd name="T77" fmla="*/ 104 h 197"/>
                <a:gd name="T78" fmla="*/ 122 w 197"/>
                <a:gd name="T79" fmla="*/ 102 h 197"/>
                <a:gd name="T80" fmla="*/ 136 w 197"/>
                <a:gd name="T81" fmla="*/ 109 h 197"/>
                <a:gd name="T82" fmla="*/ 142 w 197"/>
                <a:gd name="T83" fmla="*/ 99 h 197"/>
                <a:gd name="T84" fmla="*/ 141 w 197"/>
                <a:gd name="T85" fmla="*/ 110 h 197"/>
                <a:gd name="T86" fmla="*/ 157 w 197"/>
                <a:gd name="T87" fmla="*/ 114 h 197"/>
                <a:gd name="T88" fmla="*/ 159 w 197"/>
                <a:gd name="T89" fmla="*/ 119 h 197"/>
                <a:gd name="T90" fmla="*/ 153 w 197"/>
                <a:gd name="T91" fmla="*/ 133 h 197"/>
                <a:gd name="T92" fmla="*/ 162 w 197"/>
                <a:gd name="T93" fmla="*/ 13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7" h="197">
                  <a:moveTo>
                    <a:pt x="98" y="0"/>
                  </a:moveTo>
                  <a:cubicBezTo>
                    <a:pt x="44" y="0"/>
                    <a:pt x="0" y="44"/>
                    <a:pt x="0" y="98"/>
                  </a:cubicBezTo>
                  <a:cubicBezTo>
                    <a:pt x="0" y="153"/>
                    <a:pt x="44" y="197"/>
                    <a:pt x="98" y="197"/>
                  </a:cubicBezTo>
                  <a:cubicBezTo>
                    <a:pt x="153" y="197"/>
                    <a:pt x="197" y="153"/>
                    <a:pt x="197" y="98"/>
                  </a:cubicBezTo>
                  <a:cubicBezTo>
                    <a:pt x="197" y="44"/>
                    <a:pt x="153" y="0"/>
                    <a:pt x="98" y="0"/>
                  </a:cubicBezTo>
                  <a:close/>
                  <a:moveTo>
                    <a:pt x="97" y="101"/>
                  </a:moveTo>
                  <a:cubicBezTo>
                    <a:pt x="92" y="105"/>
                    <a:pt x="86" y="108"/>
                    <a:pt x="79" y="109"/>
                  </a:cubicBezTo>
                  <a:cubicBezTo>
                    <a:pt x="79" y="118"/>
                    <a:pt x="79" y="118"/>
                    <a:pt x="79" y="118"/>
                  </a:cubicBezTo>
                  <a:cubicBezTo>
                    <a:pt x="79" y="119"/>
                    <a:pt x="78" y="121"/>
                    <a:pt x="77" y="121"/>
                  </a:cubicBezTo>
                  <a:cubicBezTo>
                    <a:pt x="75" y="121"/>
                    <a:pt x="74" y="119"/>
                    <a:pt x="74" y="118"/>
                  </a:cubicBezTo>
                  <a:cubicBezTo>
                    <a:pt x="74" y="109"/>
                    <a:pt x="74" y="109"/>
                    <a:pt x="74" y="109"/>
                  </a:cubicBezTo>
                  <a:cubicBezTo>
                    <a:pt x="67" y="108"/>
                    <a:pt x="61" y="105"/>
                    <a:pt x="56" y="101"/>
                  </a:cubicBezTo>
                  <a:cubicBezTo>
                    <a:pt x="50" y="108"/>
                    <a:pt x="50" y="108"/>
                    <a:pt x="50" y="108"/>
                  </a:cubicBezTo>
                  <a:cubicBezTo>
                    <a:pt x="49" y="108"/>
                    <a:pt x="48" y="109"/>
                    <a:pt x="48" y="109"/>
                  </a:cubicBezTo>
                  <a:cubicBezTo>
                    <a:pt x="47" y="109"/>
                    <a:pt x="46" y="108"/>
                    <a:pt x="46" y="108"/>
                  </a:cubicBezTo>
                  <a:cubicBezTo>
                    <a:pt x="45" y="107"/>
                    <a:pt x="45" y="105"/>
                    <a:pt x="46" y="104"/>
                  </a:cubicBezTo>
                  <a:cubicBezTo>
                    <a:pt x="52" y="98"/>
                    <a:pt x="52" y="98"/>
                    <a:pt x="52" y="98"/>
                  </a:cubicBezTo>
                  <a:cubicBezTo>
                    <a:pt x="48" y="93"/>
                    <a:pt x="46" y="86"/>
                    <a:pt x="45" y="80"/>
                  </a:cubicBezTo>
                  <a:cubicBezTo>
                    <a:pt x="36" y="80"/>
                    <a:pt x="36" y="80"/>
                    <a:pt x="36" y="80"/>
                  </a:cubicBezTo>
                  <a:cubicBezTo>
                    <a:pt x="34" y="80"/>
                    <a:pt x="33" y="78"/>
                    <a:pt x="33" y="77"/>
                  </a:cubicBezTo>
                  <a:cubicBezTo>
                    <a:pt x="33" y="75"/>
                    <a:pt x="34" y="74"/>
                    <a:pt x="36" y="74"/>
                  </a:cubicBezTo>
                  <a:cubicBezTo>
                    <a:pt x="45" y="74"/>
                    <a:pt x="45" y="74"/>
                    <a:pt x="45" y="74"/>
                  </a:cubicBezTo>
                  <a:cubicBezTo>
                    <a:pt x="46" y="68"/>
                    <a:pt x="48" y="61"/>
                    <a:pt x="52" y="56"/>
                  </a:cubicBezTo>
                  <a:cubicBezTo>
                    <a:pt x="46" y="50"/>
                    <a:pt x="46" y="50"/>
                    <a:pt x="46" y="50"/>
                  </a:cubicBezTo>
                  <a:cubicBezTo>
                    <a:pt x="45" y="49"/>
                    <a:pt x="45" y="47"/>
                    <a:pt x="46" y="46"/>
                  </a:cubicBezTo>
                  <a:cubicBezTo>
                    <a:pt x="47" y="45"/>
                    <a:pt x="49" y="45"/>
                    <a:pt x="50" y="46"/>
                  </a:cubicBezTo>
                  <a:cubicBezTo>
                    <a:pt x="56" y="53"/>
                    <a:pt x="56" y="53"/>
                    <a:pt x="56" y="53"/>
                  </a:cubicBezTo>
                  <a:cubicBezTo>
                    <a:pt x="61" y="48"/>
                    <a:pt x="67" y="46"/>
                    <a:pt x="74" y="45"/>
                  </a:cubicBezTo>
                  <a:cubicBezTo>
                    <a:pt x="74" y="36"/>
                    <a:pt x="74" y="36"/>
                    <a:pt x="74" y="36"/>
                  </a:cubicBezTo>
                  <a:cubicBezTo>
                    <a:pt x="74" y="34"/>
                    <a:pt x="75" y="33"/>
                    <a:pt x="77" y="33"/>
                  </a:cubicBezTo>
                  <a:cubicBezTo>
                    <a:pt x="78" y="33"/>
                    <a:pt x="79" y="34"/>
                    <a:pt x="79" y="36"/>
                  </a:cubicBezTo>
                  <a:cubicBezTo>
                    <a:pt x="79" y="45"/>
                    <a:pt x="79" y="45"/>
                    <a:pt x="79" y="45"/>
                  </a:cubicBezTo>
                  <a:cubicBezTo>
                    <a:pt x="86" y="46"/>
                    <a:pt x="92" y="48"/>
                    <a:pt x="97" y="53"/>
                  </a:cubicBezTo>
                  <a:cubicBezTo>
                    <a:pt x="104" y="46"/>
                    <a:pt x="104" y="46"/>
                    <a:pt x="104" y="46"/>
                  </a:cubicBezTo>
                  <a:cubicBezTo>
                    <a:pt x="105" y="45"/>
                    <a:pt x="107" y="45"/>
                    <a:pt x="108" y="46"/>
                  </a:cubicBezTo>
                  <a:cubicBezTo>
                    <a:pt x="109" y="47"/>
                    <a:pt x="109" y="49"/>
                    <a:pt x="108" y="50"/>
                  </a:cubicBezTo>
                  <a:cubicBezTo>
                    <a:pt x="101" y="56"/>
                    <a:pt x="101" y="56"/>
                    <a:pt x="101" y="56"/>
                  </a:cubicBezTo>
                  <a:cubicBezTo>
                    <a:pt x="105" y="61"/>
                    <a:pt x="108" y="68"/>
                    <a:pt x="108" y="74"/>
                  </a:cubicBezTo>
                  <a:cubicBezTo>
                    <a:pt x="118" y="74"/>
                    <a:pt x="118" y="74"/>
                    <a:pt x="118" y="74"/>
                  </a:cubicBezTo>
                  <a:cubicBezTo>
                    <a:pt x="119" y="74"/>
                    <a:pt x="120" y="75"/>
                    <a:pt x="120" y="77"/>
                  </a:cubicBezTo>
                  <a:cubicBezTo>
                    <a:pt x="120" y="78"/>
                    <a:pt x="119" y="80"/>
                    <a:pt x="118" y="80"/>
                  </a:cubicBezTo>
                  <a:cubicBezTo>
                    <a:pt x="108" y="80"/>
                    <a:pt x="108" y="80"/>
                    <a:pt x="108" y="80"/>
                  </a:cubicBezTo>
                  <a:cubicBezTo>
                    <a:pt x="108" y="86"/>
                    <a:pt x="105" y="93"/>
                    <a:pt x="101" y="97"/>
                  </a:cubicBezTo>
                  <a:cubicBezTo>
                    <a:pt x="108" y="104"/>
                    <a:pt x="108" y="104"/>
                    <a:pt x="108" y="104"/>
                  </a:cubicBezTo>
                  <a:cubicBezTo>
                    <a:pt x="109" y="105"/>
                    <a:pt x="109" y="107"/>
                    <a:pt x="108" y="108"/>
                  </a:cubicBezTo>
                  <a:cubicBezTo>
                    <a:pt x="107" y="108"/>
                    <a:pt x="106" y="109"/>
                    <a:pt x="106" y="109"/>
                  </a:cubicBezTo>
                  <a:cubicBezTo>
                    <a:pt x="105" y="109"/>
                    <a:pt x="104" y="108"/>
                    <a:pt x="104" y="108"/>
                  </a:cubicBezTo>
                  <a:lnTo>
                    <a:pt x="97" y="101"/>
                  </a:lnTo>
                  <a:close/>
                  <a:moveTo>
                    <a:pt x="162" y="139"/>
                  </a:moveTo>
                  <a:cubicBezTo>
                    <a:pt x="162" y="140"/>
                    <a:pt x="161" y="141"/>
                    <a:pt x="160" y="141"/>
                  </a:cubicBezTo>
                  <a:cubicBezTo>
                    <a:pt x="159" y="141"/>
                    <a:pt x="159" y="141"/>
                    <a:pt x="159" y="141"/>
                  </a:cubicBezTo>
                  <a:cubicBezTo>
                    <a:pt x="151" y="138"/>
                    <a:pt x="151" y="138"/>
                    <a:pt x="151" y="138"/>
                  </a:cubicBezTo>
                  <a:cubicBezTo>
                    <a:pt x="149" y="142"/>
                    <a:pt x="147" y="144"/>
                    <a:pt x="144" y="146"/>
                  </a:cubicBezTo>
                  <a:cubicBezTo>
                    <a:pt x="148" y="154"/>
                    <a:pt x="148" y="154"/>
                    <a:pt x="148" y="154"/>
                  </a:cubicBezTo>
                  <a:cubicBezTo>
                    <a:pt x="148" y="155"/>
                    <a:pt x="148" y="157"/>
                    <a:pt x="146" y="157"/>
                  </a:cubicBezTo>
                  <a:cubicBezTo>
                    <a:pt x="146" y="158"/>
                    <a:pt x="146" y="158"/>
                    <a:pt x="145" y="158"/>
                  </a:cubicBezTo>
                  <a:cubicBezTo>
                    <a:pt x="144" y="158"/>
                    <a:pt x="143" y="157"/>
                    <a:pt x="143" y="156"/>
                  </a:cubicBezTo>
                  <a:cubicBezTo>
                    <a:pt x="139" y="149"/>
                    <a:pt x="139" y="149"/>
                    <a:pt x="139" y="149"/>
                  </a:cubicBezTo>
                  <a:cubicBezTo>
                    <a:pt x="137" y="149"/>
                    <a:pt x="135" y="150"/>
                    <a:pt x="133" y="150"/>
                  </a:cubicBezTo>
                  <a:cubicBezTo>
                    <a:pt x="131" y="150"/>
                    <a:pt x="130" y="150"/>
                    <a:pt x="128" y="149"/>
                  </a:cubicBezTo>
                  <a:cubicBezTo>
                    <a:pt x="126" y="157"/>
                    <a:pt x="126" y="157"/>
                    <a:pt x="126" y="157"/>
                  </a:cubicBezTo>
                  <a:cubicBezTo>
                    <a:pt x="125" y="158"/>
                    <a:pt x="124" y="159"/>
                    <a:pt x="123" y="159"/>
                  </a:cubicBezTo>
                  <a:cubicBezTo>
                    <a:pt x="123" y="159"/>
                    <a:pt x="122" y="159"/>
                    <a:pt x="122" y="159"/>
                  </a:cubicBezTo>
                  <a:cubicBezTo>
                    <a:pt x="121" y="159"/>
                    <a:pt x="120" y="157"/>
                    <a:pt x="121" y="156"/>
                  </a:cubicBezTo>
                  <a:cubicBezTo>
                    <a:pt x="123" y="148"/>
                    <a:pt x="123" y="148"/>
                    <a:pt x="123" y="148"/>
                  </a:cubicBezTo>
                  <a:cubicBezTo>
                    <a:pt x="120" y="146"/>
                    <a:pt x="117" y="143"/>
                    <a:pt x="115" y="140"/>
                  </a:cubicBezTo>
                  <a:cubicBezTo>
                    <a:pt x="108" y="144"/>
                    <a:pt x="108" y="144"/>
                    <a:pt x="108" y="144"/>
                  </a:cubicBezTo>
                  <a:cubicBezTo>
                    <a:pt x="107" y="144"/>
                    <a:pt x="107" y="145"/>
                    <a:pt x="106" y="145"/>
                  </a:cubicBezTo>
                  <a:cubicBezTo>
                    <a:pt x="105" y="145"/>
                    <a:pt x="104" y="144"/>
                    <a:pt x="104" y="143"/>
                  </a:cubicBezTo>
                  <a:cubicBezTo>
                    <a:pt x="103" y="142"/>
                    <a:pt x="104" y="140"/>
                    <a:pt x="105" y="139"/>
                  </a:cubicBezTo>
                  <a:cubicBezTo>
                    <a:pt x="113" y="136"/>
                    <a:pt x="113" y="136"/>
                    <a:pt x="113" y="136"/>
                  </a:cubicBezTo>
                  <a:cubicBezTo>
                    <a:pt x="112" y="132"/>
                    <a:pt x="112" y="129"/>
                    <a:pt x="112" y="125"/>
                  </a:cubicBezTo>
                  <a:cubicBezTo>
                    <a:pt x="104" y="122"/>
                    <a:pt x="104" y="122"/>
                    <a:pt x="104" y="122"/>
                  </a:cubicBezTo>
                  <a:cubicBezTo>
                    <a:pt x="103" y="122"/>
                    <a:pt x="102" y="120"/>
                    <a:pt x="102" y="119"/>
                  </a:cubicBezTo>
                  <a:cubicBezTo>
                    <a:pt x="103" y="118"/>
                    <a:pt x="104" y="117"/>
                    <a:pt x="106" y="117"/>
                  </a:cubicBezTo>
                  <a:cubicBezTo>
                    <a:pt x="114" y="120"/>
                    <a:pt x="114" y="120"/>
                    <a:pt x="114" y="120"/>
                  </a:cubicBezTo>
                  <a:cubicBezTo>
                    <a:pt x="116" y="117"/>
                    <a:pt x="118" y="114"/>
                    <a:pt x="121" y="112"/>
                  </a:cubicBezTo>
                  <a:cubicBezTo>
                    <a:pt x="117" y="104"/>
                    <a:pt x="117" y="104"/>
                    <a:pt x="117" y="104"/>
                  </a:cubicBezTo>
                  <a:cubicBezTo>
                    <a:pt x="117" y="103"/>
                    <a:pt x="117" y="101"/>
                    <a:pt x="118" y="101"/>
                  </a:cubicBezTo>
                  <a:cubicBezTo>
                    <a:pt x="120" y="100"/>
                    <a:pt x="121" y="101"/>
                    <a:pt x="122" y="102"/>
                  </a:cubicBezTo>
                  <a:cubicBezTo>
                    <a:pt x="126" y="110"/>
                    <a:pt x="126" y="110"/>
                    <a:pt x="126" y="110"/>
                  </a:cubicBezTo>
                  <a:cubicBezTo>
                    <a:pt x="129" y="108"/>
                    <a:pt x="133" y="108"/>
                    <a:pt x="136" y="109"/>
                  </a:cubicBezTo>
                  <a:cubicBezTo>
                    <a:pt x="139" y="101"/>
                    <a:pt x="139" y="101"/>
                    <a:pt x="139" y="101"/>
                  </a:cubicBezTo>
                  <a:cubicBezTo>
                    <a:pt x="140" y="99"/>
                    <a:pt x="141" y="99"/>
                    <a:pt x="142" y="99"/>
                  </a:cubicBezTo>
                  <a:cubicBezTo>
                    <a:pt x="144" y="100"/>
                    <a:pt x="145" y="101"/>
                    <a:pt x="144" y="103"/>
                  </a:cubicBezTo>
                  <a:cubicBezTo>
                    <a:pt x="141" y="110"/>
                    <a:pt x="141" y="110"/>
                    <a:pt x="141" y="110"/>
                  </a:cubicBezTo>
                  <a:cubicBezTo>
                    <a:pt x="145" y="112"/>
                    <a:pt x="148" y="114"/>
                    <a:pt x="150" y="118"/>
                  </a:cubicBezTo>
                  <a:cubicBezTo>
                    <a:pt x="157" y="114"/>
                    <a:pt x="157" y="114"/>
                    <a:pt x="157" y="114"/>
                  </a:cubicBezTo>
                  <a:cubicBezTo>
                    <a:pt x="158" y="113"/>
                    <a:pt x="160" y="114"/>
                    <a:pt x="161" y="115"/>
                  </a:cubicBezTo>
                  <a:cubicBezTo>
                    <a:pt x="161" y="116"/>
                    <a:pt x="161" y="118"/>
                    <a:pt x="159" y="119"/>
                  </a:cubicBezTo>
                  <a:cubicBezTo>
                    <a:pt x="152" y="122"/>
                    <a:pt x="152" y="122"/>
                    <a:pt x="152" y="122"/>
                  </a:cubicBezTo>
                  <a:cubicBezTo>
                    <a:pt x="153" y="126"/>
                    <a:pt x="154" y="130"/>
                    <a:pt x="153" y="133"/>
                  </a:cubicBezTo>
                  <a:cubicBezTo>
                    <a:pt x="161" y="136"/>
                    <a:pt x="161" y="136"/>
                    <a:pt x="161" y="136"/>
                  </a:cubicBezTo>
                  <a:cubicBezTo>
                    <a:pt x="162" y="136"/>
                    <a:pt x="163" y="138"/>
                    <a:pt x="162" y="1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pic>
        <p:nvPicPr>
          <p:cNvPr id="9" name="Picture 8">
            <a:extLst>
              <a:ext uri="{FF2B5EF4-FFF2-40B4-BE49-F238E27FC236}">
                <a16:creationId xmlns:a16="http://schemas.microsoft.com/office/drawing/2014/main" id="{7677F22E-21D3-9543-B7B8-9847B97B9328}"/>
              </a:ext>
            </a:extLst>
          </p:cNvPr>
          <p:cNvPicPr>
            <a:picLocks noChangeAspect="1"/>
          </p:cNvPicPr>
          <p:nvPr/>
        </p:nvPicPr>
        <p:blipFill rotWithShape="1">
          <a:blip r:embed="rId3"/>
          <a:srcRect l="23281" r="18117" b="3583"/>
          <a:stretch/>
        </p:blipFill>
        <p:spPr>
          <a:xfrm>
            <a:off x="438151" y="400808"/>
            <a:ext cx="3641168" cy="3994878"/>
          </a:xfrm>
          <a:prstGeom prst="rect">
            <a:avLst/>
          </a:prstGeom>
        </p:spPr>
      </p:pic>
      <p:grpSp>
        <p:nvGrpSpPr>
          <p:cNvPr id="26" name="Group 25">
            <a:extLst>
              <a:ext uri="{FF2B5EF4-FFF2-40B4-BE49-F238E27FC236}">
                <a16:creationId xmlns:a16="http://schemas.microsoft.com/office/drawing/2014/main" id="{D994DAEF-C0B4-7E4C-9E1A-8C2B1C49C21E}"/>
              </a:ext>
            </a:extLst>
          </p:cNvPr>
          <p:cNvGrpSpPr/>
          <p:nvPr/>
        </p:nvGrpSpPr>
        <p:grpSpPr>
          <a:xfrm rot="16200000">
            <a:off x="-145015" y="-47160"/>
            <a:ext cx="2417007" cy="2126977"/>
            <a:chOff x="6904383" y="0"/>
            <a:chExt cx="2417007" cy="2126977"/>
          </a:xfrm>
        </p:grpSpPr>
        <p:sp>
          <p:nvSpPr>
            <p:cNvPr id="27" name="Diagonal Stripe 26">
              <a:extLst>
                <a:ext uri="{FF2B5EF4-FFF2-40B4-BE49-F238E27FC236}">
                  <a16:creationId xmlns:a16="http://schemas.microsoft.com/office/drawing/2014/main" id="{3762FD93-C74C-4243-BECE-57D3A913D2D8}"/>
                </a:ext>
              </a:extLst>
            </p:cNvPr>
            <p:cNvSpPr/>
            <p:nvPr/>
          </p:nvSpPr>
          <p:spPr>
            <a:xfrm rot="5400000">
              <a:off x="6960703" y="-56320"/>
              <a:ext cx="2126977" cy="2239618"/>
            </a:xfrm>
            <a:prstGeom prst="diagStrip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2A8071C1-2B4F-1247-9031-89EA4559BE3A}"/>
                </a:ext>
              </a:extLst>
            </p:cNvPr>
            <p:cNvSpPr txBox="1"/>
            <p:nvPr/>
          </p:nvSpPr>
          <p:spPr>
            <a:xfrm rot="2619463">
              <a:off x="7297215" y="485318"/>
              <a:ext cx="2024175" cy="683264"/>
            </a:xfrm>
            <a:prstGeom prst="rect">
              <a:avLst/>
            </a:prstGeom>
            <a:noFill/>
          </p:spPr>
          <p:txBody>
            <a:bodyPr wrap="square" rtlCol="0">
              <a:spAutoFit/>
            </a:bodyPr>
            <a:lstStyle/>
            <a:p>
              <a:pPr algn="ctr">
                <a:lnSpc>
                  <a:spcPct val="80000"/>
                </a:lnSpc>
              </a:pPr>
              <a:r>
                <a:rPr lang="en-US" sz="1600" b="1" dirty="0">
                  <a:solidFill>
                    <a:schemeClr val="bg1"/>
                  </a:solidFill>
                  <a:latin typeface="Arial" panose="020B0604020202020204" pitchFamily="34" charset="0"/>
                  <a:cs typeface="Arial" panose="020B0604020202020204" pitchFamily="34" charset="0"/>
                </a:rPr>
                <a:t>ADD YOUR CONTENT </a:t>
              </a:r>
              <a:br>
                <a:rPr lang="en-US" sz="1600" b="1" dirty="0">
                  <a:solidFill>
                    <a:schemeClr val="bg1"/>
                  </a:solidFill>
                  <a:latin typeface="Arial" panose="020B0604020202020204" pitchFamily="34" charset="0"/>
                  <a:cs typeface="Arial" panose="020B0604020202020204" pitchFamily="34" charset="0"/>
                </a:rPr>
              </a:br>
              <a:r>
                <a:rPr lang="en-US" sz="1600" b="1" dirty="0">
                  <a:solidFill>
                    <a:schemeClr val="bg1"/>
                  </a:solidFill>
                  <a:latin typeface="Arial" panose="020B0604020202020204" pitchFamily="34" charset="0"/>
                  <a:cs typeface="Arial" panose="020B0604020202020204" pitchFamily="34" charset="0"/>
                </a:rPr>
                <a:t>TO THIS PAGE</a:t>
              </a:r>
            </a:p>
          </p:txBody>
        </p:sp>
      </p:grpSp>
    </p:spTree>
    <p:extLst>
      <p:ext uri="{BB962C8B-B14F-4D97-AF65-F5344CB8AC3E}">
        <p14:creationId xmlns:p14="http://schemas.microsoft.com/office/powerpoint/2010/main" val="2869467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6843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E873898-1AA7-FB4C-9DB1-CA306E8ABCEE}"/>
              </a:ext>
            </a:extLst>
          </p:cNvPr>
          <p:cNvPicPr>
            <a:picLocks noChangeAspect="1"/>
          </p:cNvPicPr>
          <p:nvPr/>
        </p:nvPicPr>
        <p:blipFill rotWithShape="1">
          <a:blip r:embed="rId3"/>
          <a:srcRect l="24586" t="1990" r="35677" b="518"/>
          <a:stretch/>
        </p:blipFill>
        <p:spPr>
          <a:xfrm>
            <a:off x="424453" y="389744"/>
            <a:ext cx="3666375" cy="5998255"/>
          </a:xfrm>
          <a:prstGeom prst="rect">
            <a:avLst/>
          </a:prstGeom>
        </p:spPr>
      </p:pic>
      <p:sp>
        <p:nvSpPr>
          <p:cNvPr id="2" name="Title 1">
            <a:extLst>
              <a:ext uri="{FF2B5EF4-FFF2-40B4-BE49-F238E27FC236}">
                <a16:creationId xmlns:a16="http://schemas.microsoft.com/office/drawing/2014/main" id="{42472268-5BAB-FE49-8140-B3EC5BDA4C57}"/>
              </a:ext>
            </a:extLst>
          </p:cNvPr>
          <p:cNvSpPr>
            <a:spLocks noGrp="1"/>
          </p:cNvSpPr>
          <p:nvPr>
            <p:ph type="ctrTitle"/>
          </p:nvPr>
        </p:nvSpPr>
        <p:spPr/>
        <p:txBody>
          <a:bodyPr>
            <a:noAutofit/>
          </a:bodyPr>
          <a:lstStyle/>
          <a:p>
            <a:r>
              <a:rPr lang="en-US" dirty="0"/>
              <a:t>COLLEGE SAVINGS BENEFIT TITLE GOES HERE</a:t>
            </a:r>
          </a:p>
        </p:txBody>
      </p:sp>
      <p:sp>
        <p:nvSpPr>
          <p:cNvPr id="3" name="Subtitle 2">
            <a:extLst>
              <a:ext uri="{FF2B5EF4-FFF2-40B4-BE49-F238E27FC236}">
                <a16:creationId xmlns:a16="http://schemas.microsoft.com/office/drawing/2014/main" id="{D19B6611-5ECC-B047-A6C5-FD583FF65039}"/>
              </a:ext>
            </a:extLst>
          </p:cNvPr>
          <p:cNvSpPr>
            <a:spLocks noGrp="1"/>
          </p:cNvSpPr>
          <p:nvPr>
            <p:ph type="subTitle" idx="1"/>
          </p:nvPr>
        </p:nvSpPr>
        <p:spPr/>
        <p:txBody>
          <a:bodyPr>
            <a:noAutofit/>
          </a:bodyPr>
          <a:lstStyle/>
          <a:p>
            <a:r>
              <a:rPr lang="en-US" dirty="0"/>
              <a:t>Saving up for a higher education</a:t>
            </a:r>
          </a:p>
          <a:p>
            <a:endParaRPr lang="en-US" dirty="0"/>
          </a:p>
        </p:txBody>
      </p:sp>
      <p:sp>
        <p:nvSpPr>
          <p:cNvPr id="4" name="Text Placeholder 3">
            <a:extLst>
              <a:ext uri="{FF2B5EF4-FFF2-40B4-BE49-F238E27FC236}">
                <a16:creationId xmlns:a16="http://schemas.microsoft.com/office/drawing/2014/main" id="{C754C217-A332-1B40-816D-2EABAD00293F}"/>
              </a:ext>
            </a:extLst>
          </p:cNvPr>
          <p:cNvSpPr>
            <a:spLocks noGrp="1"/>
          </p:cNvSpPr>
          <p:nvPr>
            <p:ph type="body" sz="quarter" idx="13"/>
          </p:nvPr>
        </p:nvSpPr>
        <p:spPr>
          <a:xfrm>
            <a:off x="4445000" y="1804144"/>
            <a:ext cx="4257003" cy="3330720"/>
          </a:xfrm>
        </p:spPr>
        <p:txBody>
          <a:bodyPr>
            <a:noAutofit/>
          </a:bodyPr>
          <a:lstStyle/>
          <a:p>
            <a:r>
              <a:rPr lang="en-US" b="1" dirty="0"/>
              <a:t>This slide is designed to communicate </a:t>
            </a:r>
            <a:r>
              <a:rPr lang="en-US" dirty="0"/>
              <a:t>any benefits or programs your organization has in place that help employees put away money for their children’s college education or other post-high school educational or vocational programs. </a:t>
            </a:r>
          </a:p>
          <a:p>
            <a:r>
              <a:rPr lang="en-US" b="1" dirty="0"/>
              <a:t>Don’t forget to break content up with bullets</a:t>
            </a:r>
          </a:p>
          <a:p>
            <a:pPr marL="171450" lvl="0" indent="-171450">
              <a:lnSpc>
                <a:spcPct val="80000"/>
              </a:lnSpc>
              <a:buClr>
                <a:srgbClr val="009BDF"/>
              </a:buClr>
              <a:buFont typeface="Arial" panose="020B0604020202020204" pitchFamily="34" charset="0"/>
              <a:buChar char="•"/>
            </a:pPr>
            <a:r>
              <a:rPr lang="en-US" dirty="0"/>
              <a:t>So it’s easier to read</a:t>
            </a:r>
          </a:p>
          <a:p>
            <a:pPr marL="171450" lvl="0" indent="-171450">
              <a:lnSpc>
                <a:spcPct val="80000"/>
              </a:lnSpc>
              <a:buClr>
                <a:srgbClr val="009BDF"/>
              </a:buClr>
              <a:buFont typeface="Arial" panose="020B0604020202020204" pitchFamily="34" charset="0"/>
              <a:buChar char="•"/>
            </a:pPr>
            <a:r>
              <a:rPr lang="en-US" dirty="0"/>
              <a:t>And scan</a:t>
            </a:r>
          </a:p>
          <a:p>
            <a:pPr marL="171450" lvl="0" indent="-171450">
              <a:lnSpc>
                <a:spcPct val="80000"/>
              </a:lnSpc>
              <a:buClr>
                <a:srgbClr val="009BDF"/>
              </a:buClr>
              <a:buFont typeface="Arial" panose="020B0604020202020204" pitchFamily="34" charset="0"/>
              <a:buChar char="•"/>
            </a:pPr>
            <a:r>
              <a:rPr lang="en-US" dirty="0"/>
              <a:t>Consider using them for lists of like information</a:t>
            </a:r>
          </a:p>
          <a:p>
            <a:endParaRPr lang="en-US" dirty="0"/>
          </a:p>
        </p:txBody>
      </p:sp>
      <p:sp>
        <p:nvSpPr>
          <p:cNvPr id="8" name="TextBox 7">
            <a:extLst>
              <a:ext uri="{FF2B5EF4-FFF2-40B4-BE49-F238E27FC236}">
                <a16:creationId xmlns:a16="http://schemas.microsoft.com/office/drawing/2014/main" id="{B9062D91-8E6A-144E-913B-A1F04BC7A1E3}"/>
              </a:ext>
            </a:extLst>
          </p:cNvPr>
          <p:cNvSpPr txBox="1"/>
          <p:nvPr/>
        </p:nvSpPr>
        <p:spPr>
          <a:xfrm>
            <a:off x="4445000" y="4936561"/>
            <a:ext cx="3945965" cy="1107996"/>
          </a:xfrm>
          <a:prstGeom prst="rect">
            <a:avLst/>
          </a:prstGeom>
          <a:noFill/>
        </p:spPr>
        <p:txBody>
          <a:bodyPr wrap="square" rtlCol="0">
            <a:noAutofit/>
          </a:bodyPr>
          <a:lstStyle/>
          <a:p>
            <a:r>
              <a:rPr lang="en-US" sz="1200" b="1" dirty="0">
                <a:solidFill>
                  <a:srgbClr val="009BDF"/>
                </a:solidFill>
                <a:latin typeface="Arial" panose="020B0604020202020204" pitchFamily="34" charset="0"/>
                <a:cs typeface="Arial" panose="020B0604020202020204" pitchFamily="34" charset="0"/>
              </a:rPr>
              <a:t>Blue copy is designed for next steps the employee should take, either to get more information or access the benefit. Put additional URLs or phone numbers in this space.</a:t>
            </a:r>
          </a:p>
          <a:p>
            <a:endParaRPr lang="en-US" dirty="0"/>
          </a:p>
        </p:txBody>
      </p:sp>
      <p:grpSp>
        <p:nvGrpSpPr>
          <p:cNvPr id="11" name="Group 10">
            <a:extLst>
              <a:ext uri="{FF2B5EF4-FFF2-40B4-BE49-F238E27FC236}">
                <a16:creationId xmlns:a16="http://schemas.microsoft.com/office/drawing/2014/main" id="{5B21B3DF-6C23-5F47-8682-88E6F281B52A}"/>
              </a:ext>
            </a:extLst>
          </p:cNvPr>
          <p:cNvGrpSpPr/>
          <p:nvPr/>
        </p:nvGrpSpPr>
        <p:grpSpPr>
          <a:xfrm rot="16200000">
            <a:off x="-145015" y="-47160"/>
            <a:ext cx="2417007" cy="2126977"/>
            <a:chOff x="6904383" y="0"/>
            <a:chExt cx="2417007" cy="2126977"/>
          </a:xfrm>
        </p:grpSpPr>
        <p:sp>
          <p:nvSpPr>
            <p:cNvPr id="12" name="Diagonal Stripe 11">
              <a:extLst>
                <a:ext uri="{FF2B5EF4-FFF2-40B4-BE49-F238E27FC236}">
                  <a16:creationId xmlns:a16="http://schemas.microsoft.com/office/drawing/2014/main" id="{2ABCE508-6187-5B47-95E5-D48263C95632}"/>
                </a:ext>
              </a:extLst>
            </p:cNvPr>
            <p:cNvSpPr/>
            <p:nvPr/>
          </p:nvSpPr>
          <p:spPr>
            <a:xfrm rot="5400000">
              <a:off x="6960703" y="-56320"/>
              <a:ext cx="2126977" cy="2239618"/>
            </a:xfrm>
            <a:prstGeom prst="diagStrip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E8E04CF4-4E21-D048-BE3A-6B0072F7A874}"/>
                </a:ext>
              </a:extLst>
            </p:cNvPr>
            <p:cNvSpPr txBox="1"/>
            <p:nvPr/>
          </p:nvSpPr>
          <p:spPr>
            <a:xfrm rot="2619463">
              <a:off x="7297215" y="485318"/>
              <a:ext cx="2024175" cy="683264"/>
            </a:xfrm>
            <a:prstGeom prst="rect">
              <a:avLst/>
            </a:prstGeom>
            <a:noFill/>
          </p:spPr>
          <p:txBody>
            <a:bodyPr wrap="square" rtlCol="0">
              <a:spAutoFit/>
            </a:bodyPr>
            <a:lstStyle/>
            <a:p>
              <a:pPr algn="ctr">
                <a:lnSpc>
                  <a:spcPct val="80000"/>
                </a:lnSpc>
              </a:pPr>
              <a:r>
                <a:rPr lang="en-US" sz="1600" b="1" dirty="0">
                  <a:solidFill>
                    <a:schemeClr val="bg1"/>
                  </a:solidFill>
                  <a:latin typeface="Arial" panose="020B0604020202020204" pitchFamily="34" charset="0"/>
                  <a:cs typeface="Arial" panose="020B0604020202020204" pitchFamily="34" charset="0"/>
                </a:rPr>
                <a:t>ADD YOUR CONTENT </a:t>
              </a:r>
              <a:br>
                <a:rPr lang="en-US" sz="1600" b="1" dirty="0">
                  <a:solidFill>
                    <a:schemeClr val="bg1"/>
                  </a:solidFill>
                  <a:latin typeface="Arial" panose="020B0604020202020204" pitchFamily="34" charset="0"/>
                  <a:cs typeface="Arial" panose="020B0604020202020204" pitchFamily="34" charset="0"/>
                </a:rPr>
              </a:br>
              <a:r>
                <a:rPr lang="en-US" sz="1600" b="1" dirty="0">
                  <a:solidFill>
                    <a:schemeClr val="bg1"/>
                  </a:solidFill>
                  <a:latin typeface="Arial" panose="020B0604020202020204" pitchFamily="34" charset="0"/>
                  <a:cs typeface="Arial" panose="020B0604020202020204" pitchFamily="34" charset="0"/>
                </a:rPr>
                <a:t>TO THIS PAGE</a:t>
              </a:r>
            </a:p>
          </p:txBody>
        </p:sp>
      </p:grpSp>
    </p:spTree>
    <p:extLst>
      <p:ext uri="{BB962C8B-B14F-4D97-AF65-F5344CB8AC3E}">
        <p14:creationId xmlns:p14="http://schemas.microsoft.com/office/powerpoint/2010/main" val="1317638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FE550-49DE-D34F-85A8-94721461584B}"/>
              </a:ext>
            </a:extLst>
          </p:cNvPr>
          <p:cNvSpPr>
            <a:spLocks noGrp="1"/>
          </p:cNvSpPr>
          <p:nvPr>
            <p:ph type="title"/>
          </p:nvPr>
        </p:nvSpPr>
        <p:spPr/>
        <p:txBody>
          <a:bodyPr>
            <a:noAutofit/>
          </a:bodyPr>
          <a:lstStyle/>
          <a:p>
            <a:r>
              <a:rPr lang="en-US" dirty="0"/>
              <a:t>COMPANY RESOURCES AND BENEFITS </a:t>
            </a:r>
            <a:br>
              <a:rPr lang="en-US" dirty="0"/>
            </a:br>
            <a:r>
              <a:rPr lang="en-US" dirty="0"/>
              <a:t>FOR NEW PARENTS TITLE GOES HERE</a:t>
            </a:r>
          </a:p>
        </p:txBody>
      </p:sp>
      <p:sp>
        <p:nvSpPr>
          <p:cNvPr id="4" name="Text Placeholder 3">
            <a:extLst>
              <a:ext uri="{FF2B5EF4-FFF2-40B4-BE49-F238E27FC236}">
                <a16:creationId xmlns:a16="http://schemas.microsoft.com/office/drawing/2014/main" id="{AEFC838F-F584-C745-ACA6-35B03949C563}"/>
              </a:ext>
            </a:extLst>
          </p:cNvPr>
          <p:cNvSpPr>
            <a:spLocks noGrp="1"/>
          </p:cNvSpPr>
          <p:nvPr>
            <p:ph type="body" sz="quarter" idx="14"/>
          </p:nvPr>
        </p:nvSpPr>
        <p:spPr>
          <a:xfrm>
            <a:off x="349250" y="1410108"/>
            <a:ext cx="8352753" cy="836383"/>
          </a:xfrm>
        </p:spPr>
        <p:txBody>
          <a:bodyPr numCol="1">
            <a:noAutofit/>
          </a:bodyPr>
          <a:lstStyle/>
          <a:p>
            <a:r>
              <a:rPr lang="en-US" b="1" dirty="0"/>
              <a:t>This slide is designed to include </a:t>
            </a:r>
            <a:r>
              <a:rPr lang="en-US" dirty="0"/>
              <a:t>resources for specific benefits previously covered in the deck. It’s intended </a:t>
            </a:r>
            <a:br>
              <a:rPr lang="en-US" dirty="0"/>
            </a:br>
            <a:r>
              <a:rPr lang="en-US" dirty="0"/>
              <a:t>to be an at-a-glance look at what’s available, including websites, phone numbers or other next steps to take. </a:t>
            </a:r>
            <a:br>
              <a:rPr lang="en-US" dirty="0"/>
            </a:br>
            <a:r>
              <a:rPr lang="en-US" dirty="0"/>
              <a:t>Much of this information will have been included in earlier slides.</a:t>
            </a:r>
          </a:p>
          <a:p>
            <a:endParaRPr lang="en-US" dirty="0"/>
          </a:p>
        </p:txBody>
      </p:sp>
      <p:sp>
        <p:nvSpPr>
          <p:cNvPr id="5" name="Text Placeholder 4">
            <a:extLst>
              <a:ext uri="{FF2B5EF4-FFF2-40B4-BE49-F238E27FC236}">
                <a16:creationId xmlns:a16="http://schemas.microsoft.com/office/drawing/2014/main" id="{575F69C0-D58A-134B-B9E9-2243EA1BF982}"/>
              </a:ext>
            </a:extLst>
          </p:cNvPr>
          <p:cNvSpPr>
            <a:spLocks noGrp="1"/>
          </p:cNvSpPr>
          <p:nvPr>
            <p:ph type="body" sz="quarter" idx="15"/>
          </p:nvPr>
        </p:nvSpPr>
        <p:spPr>
          <a:xfrm>
            <a:off x="349250" y="2480018"/>
            <a:ext cx="8353425" cy="3124200"/>
          </a:xfrm>
        </p:spPr>
        <p:txBody>
          <a:bodyPr>
            <a:noAutofit/>
          </a:bodyPr>
          <a:lstStyle/>
          <a:p>
            <a:pPr>
              <a:lnSpc>
                <a:spcPct val="130000"/>
              </a:lnSpc>
            </a:pPr>
            <a:r>
              <a:rPr lang="en-US" b="1" dirty="0">
                <a:solidFill>
                  <a:srgbClr val="009BDF"/>
                </a:solidFill>
              </a:rPr>
              <a:t>LINK HERE</a:t>
            </a:r>
          </a:p>
          <a:p>
            <a:pPr>
              <a:lnSpc>
                <a:spcPct val="130000"/>
              </a:lnSpc>
            </a:pPr>
            <a:r>
              <a:rPr lang="en-US" dirty="0"/>
              <a:t>Description here</a:t>
            </a:r>
          </a:p>
          <a:p>
            <a:pPr>
              <a:lnSpc>
                <a:spcPct val="130000"/>
              </a:lnSpc>
            </a:pPr>
            <a:endParaRPr lang="en-US" dirty="0"/>
          </a:p>
          <a:p>
            <a:pPr>
              <a:lnSpc>
                <a:spcPct val="130000"/>
              </a:lnSpc>
            </a:pPr>
            <a:r>
              <a:rPr lang="en-US" b="1" dirty="0">
                <a:solidFill>
                  <a:srgbClr val="009BDF"/>
                </a:solidFill>
              </a:rPr>
              <a:t>LINK HERE</a:t>
            </a:r>
          </a:p>
          <a:p>
            <a:pPr>
              <a:lnSpc>
                <a:spcPct val="130000"/>
              </a:lnSpc>
            </a:pPr>
            <a:r>
              <a:rPr lang="en-US" dirty="0"/>
              <a:t>Description here</a:t>
            </a:r>
          </a:p>
          <a:p>
            <a:pPr>
              <a:lnSpc>
                <a:spcPct val="130000"/>
              </a:lnSpc>
            </a:pPr>
            <a:endParaRPr lang="en-US" dirty="0"/>
          </a:p>
          <a:p>
            <a:pPr>
              <a:lnSpc>
                <a:spcPct val="130000"/>
              </a:lnSpc>
            </a:pPr>
            <a:r>
              <a:rPr lang="en-US" b="1" dirty="0">
                <a:solidFill>
                  <a:srgbClr val="009BDF"/>
                </a:solidFill>
              </a:rPr>
              <a:t>LINK HERE</a:t>
            </a:r>
          </a:p>
          <a:p>
            <a:pPr>
              <a:lnSpc>
                <a:spcPct val="130000"/>
              </a:lnSpc>
            </a:pPr>
            <a:r>
              <a:rPr lang="en-US" dirty="0"/>
              <a:t>Description here</a:t>
            </a:r>
          </a:p>
          <a:p>
            <a:pPr>
              <a:lnSpc>
                <a:spcPct val="130000"/>
              </a:lnSpc>
            </a:pPr>
            <a:endParaRPr lang="en-US" dirty="0"/>
          </a:p>
          <a:p>
            <a:pPr>
              <a:lnSpc>
                <a:spcPct val="130000"/>
              </a:lnSpc>
            </a:pPr>
            <a:endParaRPr lang="en-US" dirty="0"/>
          </a:p>
          <a:p>
            <a:pPr>
              <a:lnSpc>
                <a:spcPct val="130000"/>
              </a:lnSpc>
            </a:pPr>
            <a:r>
              <a:rPr lang="en-US" b="1" dirty="0">
                <a:solidFill>
                  <a:srgbClr val="009BDF"/>
                </a:solidFill>
              </a:rPr>
              <a:t>LINK HERE</a:t>
            </a:r>
          </a:p>
          <a:p>
            <a:pPr>
              <a:lnSpc>
                <a:spcPct val="130000"/>
              </a:lnSpc>
            </a:pPr>
            <a:r>
              <a:rPr lang="en-US" dirty="0"/>
              <a:t>Description here</a:t>
            </a:r>
          </a:p>
          <a:p>
            <a:pPr>
              <a:lnSpc>
                <a:spcPct val="130000"/>
              </a:lnSpc>
            </a:pPr>
            <a:endParaRPr lang="en-US" dirty="0"/>
          </a:p>
          <a:p>
            <a:pPr>
              <a:lnSpc>
                <a:spcPct val="130000"/>
              </a:lnSpc>
            </a:pPr>
            <a:r>
              <a:rPr lang="en-US" b="1" dirty="0">
                <a:solidFill>
                  <a:srgbClr val="009BDF"/>
                </a:solidFill>
              </a:rPr>
              <a:t>LINK HERE</a:t>
            </a:r>
          </a:p>
          <a:p>
            <a:pPr>
              <a:lnSpc>
                <a:spcPct val="130000"/>
              </a:lnSpc>
            </a:pPr>
            <a:r>
              <a:rPr lang="en-US" dirty="0"/>
              <a:t>Description here</a:t>
            </a:r>
          </a:p>
          <a:p>
            <a:pPr>
              <a:lnSpc>
                <a:spcPct val="130000"/>
              </a:lnSpc>
            </a:pPr>
            <a:endParaRPr lang="en-US" dirty="0"/>
          </a:p>
          <a:p>
            <a:pPr>
              <a:lnSpc>
                <a:spcPct val="130000"/>
              </a:lnSpc>
            </a:pPr>
            <a:r>
              <a:rPr lang="en-US" b="1" dirty="0">
                <a:solidFill>
                  <a:srgbClr val="009BDF"/>
                </a:solidFill>
              </a:rPr>
              <a:t>LINK HERE</a:t>
            </a:r>
          </a:p>
          <a:p>
            <a:pPr>
              <a:lnSpc>
                <a:spcPct val="130000"/>
              </a:lnSpc>
            </a:pPr>
            <a:r>
              <a:rPr lang="en-US" dirty="0"/>
              <a:t>Description here</a:t>
            </a:r>
          </a:p>
          <a:p>
            <a:pPr>
              <a:lnSpc>
                <a:spcPct val="130000"/>
              </a:lnSpc>
            </a:pPr>
            <a:endParaRPr lang="en-US" dirty="0"/>
          </a:p>
          <a:p>
            <a:pPr>
              <a:lnSpc>
                <a:spcPct val="130000"/>
              </a:lnSpc>
            </a:pPr>
            <a:endParaRPr lang="en-US" dirty="0"/>
          </a:p>
          <a:p>
            <a:pPr>
              <a:lnSpc>
                <a:spcPct val="130000"/>
              </a:lnSpc>
            </a:pPr>
            <a:r>
              <a:rPr lang="en-US" b="1" dirty="0">
                <a:solidFill>
                  <a:srgbClr val="009BDF"/>
                </a:solidFill>
              </a:rPr>
              <a:t>LINK HERE</a:t>
            </a:r>
          </a:p>
          <a:p>
            <a:pPr>
              <a:lnSpc>
                <a:spcPct val="130000"/>
              </a:lnSpc>
            </a:pPr>
            <a:r>
              <a:rPr lang="en-US" dirty="0"/>
              <a:t>Description here</a:t>
            </a:r>
          </a:p>
          <a:p>
            <a:pPr>
              <a:lnSpc>
                <a:spcPct val="130000"/>
              </a:lnSpc>
            </a:pPr>
            <a:endParaRPr lang="en-US" dirty="0"/>
          </a:p>
          <a:p>
            <a:pPr>
              <a:lnSpc>
                <a:spcPct val="130000"/>
              </a:lnSpc>
            </a:pPr>
            <a:r>
              <a:rPr lang="en-US" b="1" dirty="0">
                <a:solidFill>
                  <a:srgbClr val="009BDF"/>
                </a:solidFill>
              </a:rPr>
              <a:t>LINK HERE</a:t>
            </a:r>
          </a:p>
          <a:p>
            <a:pPr>
              <a:lnSpc>
                <a:spcPct val="130000"/>
              </a:lnSpc>
            </a:pPr>
            <a:r>
              <a:rPr lang="en-US" dirty="0"/>
              <a:t>Description here</a:t>
            </a:r>
          </a:p>
          <a:p>
            <a:pPr>
              <a:lnSpc>
                <a:spcPct val="130000"/>
              </a:lnSpc>
            </a:pPr>
            <a:endParaRPr lang="en-US" dirty="0"/>
          </a:p>
          <a:p>
            <a:pPr>
              <a:lnSpc>
                <a:spcPct val="130000"/>
              </a:lnSpc>
            </a:pPr>
            <a:r>
              <a:rPr lang="en-US" b="1" dirty="0">
                <a:solidFill>
                  <a:srgbClr val="009BDF"/>
                </a:solidFill>
              </a:rPr>
              <a:t>LINK HERE</a:t>
            </a:r>
          </a:p>
          <a:p>
            <a:pPr>
              <a:lnSpc>
                <a:spcPct val="130000"/>
              </a:lnSpc>
            </a:pPr>
            <a:r>
              <a:rPr lang="en-US" dirty="0"/>
              <a:t>Description here</a:t>
            </a:r>
          </a:p>
          <a:p>
            <a:pPr>
              <a:lnSpc>
                <a:spcPct val="130000"/>
              </a:lnSpc>
            </a:pPr>
            <a:endParaRPr lang="en-US" dirty="0"/>
          </a:p>
          <a:p>
            <a:pPr>
              <a:lnSpc>
                <a:spcPct val="130000"/>
              </a:lnSpc>
            </a:pPr>
            <a:endParaRPr lang="en-US" dirty="0"/>
          </a:p>
        </p:txBody>
      </p:sp>
      <p:grpSp>
        <p:nvGrpSpPr>
          <p:cNvPr id="8" name="Group 7">
            <a:extLst>
              <a:ext uri="{FF2B5EF4-FFF2-40B4-BE49-F238E27FC236}">
                <a16:creationId xmlns:a16="http://schemas.microsoft.com/office/drawing/2014/main" id="{934151DE-1A4F-4649-AE0F-CC272DFFCFBD}"/>
              </a:ext>
            </a:extLst>
          </p:cNvPr>
          <p:cNvGrpSpPr/>
          <p:nvPr/>
        </p:nvGrpSpPr>
        <p:grpSpPr>
          <a:xfrm>
            <a:off x="6904383" y="0"/>
            <a:ext cx="2417007" cy="2126977"/>
            <a:chOff x="6904383" y="0"/>
            <a:chExt cx="2417007" cy="2126977"/>
          </a:xfrm>
        </p:grpSpPr>
        <p:sp>
          <p:nvSpPr>
            <p:cNvPr id="9" name="Diagonal Stripe 8">
              <a:extLst>
                <a:ext uri="{FF2B5EF4-FFF2-40B4-BE49-F238E27FC236}">
                  <a16:creationId xmlns:a16="http://schemas.microsoft.com/office/drawing/2014/main" id="{3E3700EB-EFD2-D24B-9286-D8A09F7EAE1F}"/>
                </a:ext>
              </a:extLst>
            </p:cNvPr>
            <p:cNvSpPr/>
            <p:nvPr/>
          </p:nvSpPr>
          <p:spPr>
            <a:xfrm rot="5400000">
              <a:off x="6960703" y="-56320"/>
              <a:ext cx="2126977" cy="2239618"/>
            </a:xfrm>
            <a:prstGeom prst="diagStrip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9869BB73-D5A5-694D-A397-ABEFCA1589A3}"/>
                </a:ext>
              </a:extLst>
            </p:cNvPr>
            <p:cNvSpPr txBox="1"/>
            <p:nvPr/>
          </p:nvSpPr>
          <p:spPr>
            <a:xfrm rot="2619463">
              <a:off x="7297215" y="485318"/>
              <a:ext cx="2024175" cy="683264"/>
            </a:xfrm>
            <a:prstGeom prst="rect">
              <a:avLst/>
            </a:prstGeom>
            <a:noFill/>
          </p:spPr>
          <p:txBody>
            <a:bodyPr wrap="square" rtlCol="0">
              <a:spAutoFit/>
            </a:bodyPr>
            <a:lstStyle/>
            <a:p>
              <a:pPr algn="ctr">
                <a:lnSpc>
                  <a:spcPct val="80000"/>
                </a:lnSpc>
              </a:pPr>
              <a:r>
                <a:rPr lang="en-US" sz="1600" b="1" dirty="0">
                  <a:solidFill>
                    <a:schemeClr val="bg1"/>
                  </a:solidFill>
                  <a:latin typeface="Arial" panose="020B0604020202020204" pitchFamily="34" charset="0"/>
                  <a:cs typeface="Arial" panose="020B0604020202020204" pitchFamily="34" charset="0"/>
                </a:rPr>
                <a:t>ADD YOUR CONTENT </a:t>
              </a:r>
              <a:br>
                <a:rPr lang="en-US" sz="1600" b="1" dirty="0">
                  <a:solidFill>
                    <a:schemeClr val="bg1"/>
                  </a:solidFill>
                  <a:latin typeface="Arial" panose="020B0604020202020204" pitchFamily="34" charset="0"/>
                  <a:cs typeface="Arial" panose="020B0604020202020204" pitchFamily="34" charset="0"/>
                </a:rPr>
              </a:br>
              <a:r>
                <a:rPr lang="en-US" sz="1600" b="1" dirty="0">
                  <a:solidFill>
                    <a:schemeClr val="bg1"/>
                  </a:solidFill>
                  <a:latin typeface="Arial" panose="020B0604020202020204" pitchFamily="34" charset="0"/>
                  <a:cs typeface="Arial" panose="020B0604020202020204" pitchFamily="34" charset="0"/>
                </a:rPr>
                <a:t>TO THIS PAGE</a:t>
              </a:r>
            </a:p>
          </p:txBody>
        </p:sp>
      </p:grpSp>
      <p:sp>
        <p:nvSpPr>
          <p:cNvPr id="11" name="Rectangle 10">
            <a:extLst>
              <a:ext uri="{FF2B5EF4-FFF2-40B4-BE49-F238E27FC236}">
                <a16:creationId xmlns:a16="http://schemas.microsoft.com/office/drawing/2014/main" id="{02761C54-5FF0-A74D-98EA-654C18567366}"/>
              </a:ext>
            </a:extLst>
          </p:cNvPr>
          <p:cNvSpPr/>
          <p:nvPr/>
        </p:nvSpPr>
        <p:spPr>
          <a:xfrm>
            <a:off x="0" y="5967532"/>
            <a:ext cx="9144000" cy="343252"/>
          </a:xfrm>
          <a:prstGeom prst="rect">
            <a:avLst/>
          </a:prstGeom>
          <a:solidFill>
            <a:srgbClr val="009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71D6DC2-8EB4-0245-8205-CD091582B49C}"/>
              </a:ext>
            </a:extLst>
          </p:cNvPr>
          <p:cNvSpPr txBox="1"/>
          <p:nvPr/>
        </p:nvSpPr>
        <p:spPr>
          <a:xfrm>
            <a:off x="1" y="5976497"/>
            <a:ext cx="9144000" cy="307392"/>
          </a:xfrm>
          <a:prstGeom prst="rect">
            <a:avLst/>
          </a:prstGeom>
          <a:noFill/>
        </p:spPr>
        <p:txBody>
          <a:bodyPr wrap="square" rtlCol="0">
            <a:spAutoFit/>
          </a:bodyPr>
          <a:lstStyle/>
          <a:p>
            <a:pPr algn="ctr">
              <a:lnSpc>
                <a:spcPct val="130000"/>
              </a:lnSpc>
            </a:pPr>
            <a:r>
              <a:rPr lang="en-US" sz="1200" b="1" dirty="0">
                <a:solidFill>
                  <a:schemeClr val="bg1"/>
                </a:solidFill>
                <a:latin typeface="Arial" panose="020B0604020202020204" pitchFamily="34" charset="0"/>
                <a:cs typeface="Arial" panose="020B0604020202020204" pitchFamily="34" charset="0"/>
              </a:rPr>
              <a:t>TO CLICK ON ANY LINKS EMBEDDED IN THIS SLIDE, ensure you are viewing this PowerPoint in “Slide Show” mode.</a:t>
            </a:r>
          </a:p>
        </p:txBody>
      </p:sp>
    </p:spTree>
    <p:extLst>
      <p:ext uri="{BB962C8B-B14F-4D97-AF65-F5344CB8AC3E}">
        <p14:creationId xmlns:p14="http://schemas.microsoft.com/office/powerpoint/2010/main" val="436848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42C89-67F5-F049-B62E-5BC9EBFDB31B}"/>
              </a:ext>
            </a:extLst>
          </p:cNvPr>
          <p:cNvSpPr>
            <a:spLocks noGrp="1"/>
          </p:cNvSpPr>
          <p:nvPr>
            <p:ph type="title"/>
          </p:nvPr>
        </p:nvSpPr>
        <p:spPr>
          <a:xfrm>
            <a:off x="349250" y="665367"/>
            <a:ext cx="8356600" cy="511174"/>
          </a:xfrm>
        </p:spPr>
        <p:txBody>
          <a:bodyPr>
            <a:noAutofit/>
          </a:bodyPr>
          <a:lstStyle/>
          <a:p>
            <a:r>
              <a:rPr lang="en-US" dirty="0"/>
              <a:t>ADDITIONAL RESOURCES </a:t>
            </a:r>
            <a:br>
              <a:rPr lang="en-US" dirty="0"/>
            </a:br>
            <a:r>
              <a:rPr lang="en-US" dirty="0"/>
              <a:t>FOR NEW PARENTS</a:t>
            </a:r>
            <a:br>
              <a:rPr lang="en-US" dirty="0"/>
            </a:br>
            <a:endParaRPr lang="en-US" dirty="0"/>
          </a:p>
        </p:txBody>
      </p:sp>
      <p:sp>
        <p:nvSpPr>
          <p:cNvPr id="3" name="Subtitle 2">
            <a:extLst>
              <a:ext uri="{FF2B5EF4-FFF2-40B4-BE49-F238E27FC236}">
                <a16:creationId xmlns:a16="http://schemas.microsoft.com/office/drawing/2014/main" id="{0045A8C4-A7AA-5B45-A251-33202C37F951}"/>
              </a:ext>
            </a:extLst>
          </p:cNvPr>
          <p:cNvSpPr>
            <a:spLocks noGrp="1"/>
          </p:cNvSpPr>
          <p:nvPr>
            <p:ph type="subTitle" idx="13"/>
          </p:nvPr>
        </p:nvSpPr>
        <p:spPr/>
        <p:txBody>
          <a:bodyPr>
            <a:noAutofit/>
          </a:bodyPr>
          <a:lstStyle/>
          <a:p>
            <a:r>
              <a:rPr lang="en-US" dirty="0"/>
              <a:t>The one thing every parent needs…is support</a:t>
            </a:r>
          </a:p>
          <a:p>
            <a:endParaRPr lang="en-US" dirty="0"/>
          </a:p>
        </p:txBody>
      </p:sp>
      <p:sp>
        <p:nvSpPr>
          <p:cNvPr id="4" name="Text Placeholder 3">
            <a:extLst>
              <a:ext uri="{FF2B5EF4-FFF2-40B4-BE49-F238E27FC236}">
                <a16:creationId xmlns:a16="http://schemas.microsoft.com/office/drawing/2014/main" id="{EEDFDDA5-F21C-3F4A-A909-DBBC7C9FB087}"/>
              </a:ext>
            </a:extLst>
          </p:cNvPr>
          <p:cNvSpPr>
            <a:spLocks noGrp="1"/>
          </p:cNvSpPr>
          <p:nvPr>
            <p:ph type="body" sz="quarter" idx="14"/>
          </p:nvPr>
        </p:nvSpPr>
        <p:spPr>
          <a:xfrm>
            <a:off x="349250" y="1792625"/>
            <a:ext cx="8352753" cy="506183"/>
          </a:xfrm>
        </p:spPr>
        <p:txBody>
          <a:bodyPr>
            <a:noAutofit/>
          </a:bodyPr>
          <a:lstStyle/>
          <a:p>
            <a:r>
              <a:rPr lang="en-US" sz="1300" b="1" dirty="0"/>
              <a:t>Below is a list of resources and organizations </a:t>
            </a:r>
            <a:r>
              <a:rPr lang="en-US" sz="1300" dirty="0"/>
              <a:t>who can provide support, answer </a:t>
            </a:r>
            <a:br>
              <a:rPr lang="en-US" sz="1300" dirty="0"/>
            </a:br>
            <a:r>
              <a:rPr lang="en-US" sz="1300" dirty="0"/>
              <a:t>questions and provide much-needed information during this time in your life.</a:t>
            </a:r>
          </a:p>
          <a:p>
            <a:endParaRPr lang="en-US" dirty="0"/>
          </a:p>
        </p:txBody>
      </p:sp>
      <p:sp>
        <p:nvSpPr>
          <p:cNvPr id="5" name="Text Placeholder 4">
            <a:extLst>
              <a:ext uri="{FF2B5EF4-FFF2-40B4-BE49-F238E27FC236}">
                <a16:creationId xmlns:a16="http://schemas.microsoft.com/office/drawing/2014/main" id="{8F9F67EE-49A1-D74C-BC65-420B316280F4}"/>
              </a:ext>
            </a:extLst>
          </p:cNvPr>
          <p:cNvSpPr>
            <a:spLocks noGrp="1"/>
          </p:cNvSpPr>
          <p:nvPr>
            <p:ph type="body" sz="quarter" idx="15"/>
          </p:nvPr>
        </p:nvSpPr>
        <p:spPr>
          <a:xfrm>
            <a:off x="349250" y="2451208"/>
            <a:ext cx="8353425" cy="3124200"/>
          </a:xfrm>
        </p:spPr>
        <p:txBody>
          <a:bodyPr>
            <a:noAutofit/>
          </a:bodyPr>
          <a:lstStyle/>
          <a:p>
            <a:pPr>
              <a:lnSpc>
                <a:spcPct val="130000"/>
              </a:lnSpc>
            </a:pPr>
            <a:r>
              <a:rPr lang="en-US" b="1" u="sng" dirty="0">
                <a:solidFill>
                  <a:srgbClr val="009BDF"/>
                </a:solidFill>
                <a:hlinkClick r:id="rId3">
                  <a:extLst>
                    <a:ext uri="{A12FA001-AC4F-418D-AE19-62706E023703}">
                      <ahyp:hlinkClr xmlns:ahyp="http://schemas.microsoft.com/office/drawing/2018/hyperlinkcolor" val="tx"/>
                    </a:ext>
                  </a:extLst>
                </a:hlinkClick>
              </a:rPr>
              <a:t>What To Expect</a:t>
            </a:r>
            <a:r>
              <a:rPr lang="en-US" b="1" dirty="0">
                <a:solidFill>
                  <a:srgbClr val="009BDF"/>
                </a:solidFill>
                <a:hlinkClick r:id="rId3">
                  <a:extLst>
                    <a:ext uri="{A12FA001-AC4F-418D-AE19-62706E023703}">
                      <ahyp:hlinkClr xmlns:ahyp="http://schemas.microsoft.com/office/drawing/2018/hyperlinkcolor" val="tx"/>
                    </a:ext>
                  </a:extLst>
                </a:hlinkClick>
              </a:rPr>
              <a:t> </a:t>
            </a:r>
            <a:endParaRPr lang="en-US" b="1" dirty="0">
              <a:solidFill>
                <a:srgbClr val="009BDF"/>
              </a:solidFill>
            </a:endParaRPr>
          </a:p>
          <a:p>
            <a:pPr>
              <a:lnSpc>
                <a:spcPct val="130000"/>
              </a:lnSpc>
            </a:pPr>
            <a:r>
              <a:rPr lang="en-US" dirty="0"/>
              <a:t>Comprehensive advice site for expecting and new parents</a:t>
            </a:r>
            <a:endParaRPr lang="en-US" dirty="0">
              <a:hlinkClick r:id="rId4">
                <a:extLst>
                  <a:ext uri="{A12FA001-AC4F-418D-AE19-62706E023703}">
                    <ahyp:hlinkClr xmlns:ahyp="http://schemas.microsoft.com/office/drawing/2018/hyperlinkcolor" val="tx"/>
                  </a:ext>
                </a:extLst>
              </a:hlinkClick>
            </a:endParaRPr>
          </a:p>
          <a:p>
            <a:pPr>
              <a:lnSpc>
                <a:spcPct val="130000"/>
              </a:lnSpc>
            </a:pPr>
            <a:r>
              <a:rPr lang="en-US" b="1" u="sng" dirty="0">
                <a:solidFill>
                  <a:srgbClr val="009BDF"/>
                </a:solidFill>
                <a:hlinkClick r:id="rId4">
                  <a:extLst>
                    <a:ext uri="{A12FA001-AC4F-418D-AE19-62706E023703}">
                      <ahyp:hlinkClr xmlns:ahyp="http://schemas.microsoft.com/office/drawing/2018/hyperlinkcolor" val="tx"/>
                    </a:ext>
                  </a:extLst>
                </a:hlinkClick>
              </a:rPr>
              <a:t>Resolve</a:t>
            </a:r>
            <a:endParaRPr lang="en-US" b="1" u="sng" dirty="0">
              <a:solidFill>
                <a:srgbClr val="009BDF"/>
              </a:solidFill>
            </a:endParaRPr>
          </a:p>
          <a:p>
            <a:pPr>
              <a:lnSpc>
                <a:spcPct val="130000"/>
              </a:lnSpc>
            </a:pPr>
            <a:r>
              <a:rPr lang="en-US" dirty="0"/>
              <a:t>An advocacy organization for those experiencing infertility </a:t>
            </a:r>
          </a:p>
          <a:p>
            <a:pPr>
              <a:lnSpc>
                <a:spcPct val="130000"/>
              </a:lnSpc>
            </a:pPr>
            <a:r>
              <a:rPr lang="en-US" b="1" u="sng" dirty="0" err="1">
                <a:solidFill>
                  <a:srgbClr val="009BDF"/>
                </a:solidFill>
                <a:hlinkClick r:id="rId5">
                  <a:extLst>
                    <a:ext uri="{A12FA001-AC4F-418D-AE19-62706E023703}">
                      <ahyp:hlinkClr xmlns:ahyp="http://schemas.microsoft.com/office/drawing/2018/hyperlinkcolor" val="tx"/>
                    </a:ext>
                  </a:extLst>
                </a:hlinkClick>
              </a:rPr>
              <a:t>ReproductiveFacts.org</a:t>
            </a:r>
            <a:endParaRPr lang="en-US" b="1" u="sng" dirty="0">
              <a:solidFill>
                <a:srgbClr val="009BDF"/>
              </a:solidFill>
            </a:endParaRPr>
          </a:p>
          <a:p>
            <a:pPr>
              <a:lnSpc>
                <a:spcPct val="130000"/>
              </a:lnSpc>
            </a:pPr>
            <a:r>
              <a:rPr lang="en-US" dirty="0"/>
              <a:t>Information compiled from the American Society for Reproductive Medicine</a:t>
            </a:r>
          </a:p>
          <a:p>
            <a:pPr>
              <a:lnSpc>
                <a:spcPct val="130000"/>
              </a:lnSpc>
            </a:pPr>
            <a:r>
              <a:rPr lang="en-US" b="1" u="sng" dirty="0">
                <a:solidFill>
                  <a:srgbClr val="009BDF"/>
                </a:solidFill>
                <a:hlinkClick r:id="rId6">
                  <a:extLst>
                    <a:ext uri="{A12FA001-AC4F-418D-AE19-62706E023703}">
                      <ahyp:hlinkClr xmlns:ahyp="http://schemas.microsoft.com/office/drawing/2018/hyperlinkcolor" val="tx"/>
                    </a:ext>
                  </a:extLst>
                </a:hlinkClick>
              </a:rPr>
              <a:t>March of Dimes</a:t>
            </a:r>
            <a:r>
              <a:rPr lang="en-US" b="1" dirty="0">
                <a:solidFill>
                  <a:srgbClr val="009BDF"/>
                </a:solidFill>
              </a:rPr>
              <a:t> </a:t>
            </a:r>
          </a:p>
          <a:p>
            <a:pPr>
              <a:lnSpc>
                <a:spcPct val="130000"/>
              </a:lnSpc>
            </a:pPr>
            <a:r>
              <a:rPr lang="en-US" dirty="0"/>
              <a:t>Health information for moms </a:t>
            </a:r>
            <a:br>
              <a:rPr lang="en-US" dirty="0"/>
            </a:br>
            <a:r>
              <a:rPr lang="en-US" dirty="0"/>
              <a:t>and babies</a:t>
            </a:r>
          </a:p>
          <a:p>
            <a:pPr>
              <a:lnSpc>
                <a:spcPct val="130000"/>
              </a:lnSpc>
            </a:pPr>
            <a:r>
              <a:rPr lang="en-US" b="1" u="sng" dirty="0">
                <a:solidFill>
                  <a:srgbClr val="009BDF"/>
                </a:solidFill>
                <a:hlinkClick r:id="rId7">
                  <a:extLst>
                    <a:ext uri="{A12FA001-AC4F-418D-AE19-62706E023703}">
                      <ahyp:hlinkClr xmlns:ahyp="http://schemas.microsoft.com/office/drawing/2018/hyperlinkcolor" val="tx"/>
                    </a:ext>
                  </a:extLst>
                </a:hlinkClick>
              </a:rPr>
              <a:t>American Pregnancy Association</a:t>
            </a:r>
            <a:r>
              <a:rPr lang="en-US" b="1" dirty="0">
                <a:solidFill>
                  <a:srgbClr val="009BDF"/>
                </a:solidFill>
                <a:hlinkClick r:id="rId7">
                  <a:extLst>
                    <a:ext uri="{A12FA001-AC4F-418D-AE19-62706E023703}">
                      <ahyp:hlinkClr xmlns:ahyp="http://schemas.microsoft.com/office/drawing/2018/hyperlinkcolor" val="tx"/>
                    </a:ext>
                  </a:extLst>
                </a:hlinkClick>
              </a:rPr>
              <a:t> </a:t>
            </a:r>
            <a:endParaRPr lang="en-US" b="1" dirty="0">
              <a:solidFill>
                <a:srgbClr val="009BDF"/>
              </a:solidFill>
            </a:endParaRPr>
          </a:p>
          <a:p>
            <a:pPr>
              <a:lnSpc>
                <a:spcPct val="130000"/>
              </a:lnSpc>
            </a:pPr>
            <a:r>
              <a:rPr lang="en-US" dirty="0"/>
              <a:t>Wellness support for new </a:t>
            </a:r>
            <a:br>
              <a:rPr lang="en-US" dirty="0"/>
            </a:br>
            <a:r>
              <a:rPr lang="en-US" dirty="0"/>
              <a:t>and expecting parents</a:t>
            </a:r>
          </a:p>
          <a:p>
            <a:pPr>
              <a:lnSpc>
                <a:spcPct val="130000"/>
              </a:lnSpc>
            </a:pPr>
            <a:r>
              <a:rPr lang="en-US" b="1" u="sng" dirty="0">
                <a:solidFill>
                  <a:srgbClr val="009BDF"/>
                </a:solidFill>
                <a:hlinkClick r:id="rId8">
                  <a:extLst>
                    <a:ext uri="{A12FA001-AC4F-418D-AE19-62706E023703}">
                      <ahyp:hlinkClr xmlns:ahyp="http://schemas.microsoft.com/office/drawing/2018/hyperlinkcolor" val="tx"/>
                    </a:ext>
                  </a:extLst>
                </a:hlinkClick>
              </a:rPr>
              <a:t>Babylist</a:t>
            </a:r>
            <a:r>
              <a:rPr lang="en-US" b="1" dirty="0"/>
              <a:t> </a:t>
            </a:r>
          </a:p>
          <a:p>
            <a:pPr>
              <a:lnSpc>
                <a:spcPct val="130000"/>
              </a:lnSpc>
            </a:pPr>
            <a:r>
              <a:rPr lang="en-US" dirty="0"/>
              <a:t>Up-to-date information and news relating to pregnancy and babies</a:t>
            </a:r>
          </a:p>
          <a:p>
            <a:pPr>
              <a:lnSpc>
                <a:spcPct val="130000"/>
              </a:lnSpc>
            </a:pPr>
            <a:r>
              <a:rPr lang="en-US" b="1" u="sng" dirty="0">
                <a:solidFill>
                  <a:srgbClr val="009BDF"/>
                </a:solidFill>
                <a:hlinkClick r:id="rId9">
                  <a:extLst>
                    <a:ext uri="{A12FA001-AC4F-418D-AE19-62706E023703}">
                      <ahyp:hlinkClr xmlns:ahyp="http://schemas.microsoft.com/office/drawing/2018/hyperlinkcolor" val="tx"/>
                    </a:ext>
                  </a:extLst>
                </a:hlinkClick>
              </a:rPr>
              <a:t>Healthy Children</a:t>
            </a:r>
            <a:endParaRPr lang="en-US" b="1" u="sng" dirty="0">
              <a:solidFill>
                <a:srgbClr val="009BDF"/>
              </a:solidFill>
            </a:endParaRPr>
          </a:p>
          <a:p>
            <a:pPr>
              <a:lnSpc>
                <a:spcPct val="130000"/>
              </a:lnSpc>
            </a:pPr>
            <a:r>
              <a:rPr lang="en-US" dirty="0"/>
              <a:t>Trusted tips from the AAP</a:t>
            </a:r>
            <a:endParaRPr lang="en-US" b="1" u="sng" dirty="0">
              <a:solidFill>
                <a:srgbClr val="009BDF"/>
              </a:solidFill>
              <a:hlinkClick r:id="rId10">
                <a:extLst>
                  <a:ext uri="{A12FA001-AC4F-418D-AE19-62706E023703}">
                    <ahyp:hlinkClr xmlns:ahyp="http://schemas.microsoft.com/office/drawing/2018/hyperlinkcolor" val="tx"/>
                  </a:ext>
                </a:extLst>
              </a:hlinkClick>
            </a:endParaRPr>
          </a:p>
          <a:p>
            <a:pPr>
              <a:lnSpc>
                <a:spcPct val="130000"/>
              </a:lnSpc>
            </a:pPr>
            <a:r>
              <a:rPr lang="en-US" b="1" u="sng" dirty="0">
                <a:solidFill>
                  <a:srgbClr val="009BDF"/>
                </a:solidFill>
                <a:hlinkClick r:id="rId10">
                  <a:extLst>
                    <a:ext uri="{A12FA001-AC4F-418D-AE19-62706E023703}">
                      <ahyp:hlinkClr xmlns:ahyp="http://schemas.microsoft.com/office/drawing/2018/hyperlinkcolor" val="tx"/>
                    </a:ext>
                  </a:extLst>
                </a:hlinkClick>
              </a:rPr>
              <a:t>Mindful Mama’s Club</a:t>
            </a:r>
            <a:r>
              <a:rPr lang="en-US" b="1" dirty="0">
                <a:solidFill>
                  <a:srgbClr val="009BDF"/>
                </a:solidFill>
              </a:rPr>
              <a:t> </a:t>
            </a:r>
          </a:p>
          <a:p>
            <a:pPr>
              <a:lnSpc>
                <a:spcPct val="130000"/>
              </a:lnSpc>
            </a:pPr>
            <a:r>
              <a:rPr lang="en-US" dirty="0"/>
              <a:t>Self-care guide for expecting </a:t>
            </a:r>
            <a:br>
              <a:rPr lang="en-US" dirty="0"/>
            </a:br>
            <a:r>
              <a:rPr lang="en-US" dirty="0"/>
              <a:t>and new parents</a:t>
            </a:r>
          </a:p>
          <a:p>
            <a:pPr>
              <a:lnSpc>
                <a:spcPct val="130000"/>
              </a:lnSpc>
            </a:pPr>
            <a:endParaRPr lang="en-US" dirty="0"/>
          </a:p>
        </p:txBody>
      </p:sp>
      <p:sp>
        <p:nvSpPr>
          <p:cNvPr id="7" name="Rectangle 6">
            <a:extLst>
              <a:ext uri="{FF2B5EF4-FFF2-40B4-BE49-F238E27FC236}">
                <a16:creationId xmlns:a16="http://schemas.microsoft.com/office/drawing/2014/main" id="{844496B2-CD58-BA42-AF6F-29C03496F83A}"/>
              </a:ext>
            </a:extLst>
          </p:cNvPr>
          <p:cNvSpPr/>
          <p:nvPr/>
        </p:nvSpPr>
        <p:spPr>
          <a:xfrm>
            <a:off x="0" y="5967532"/>
            <a:ext cx="9144000" cy="343252"/>
          </a:xfrm>
          <a:prstGeom prst="rect">
            <a:avLst/>
          </a:prstGeom>
          <a:solidFill>
            <a:srgbClr val="009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1229D84-4348-6443-8437-DD562BF70C00}"/>
              </a:ext>
            </a:extLst>
          </p:cNvPr>
          <p:cNvSpPr txBox="1"/>
          <p:nvPr/>
        </p:nvSpPr>
        <p:spPr>
          <a:xfrm>
            <a:off x="1" y="5976497"/>
            <a:ext cx="9144000" cy="307392"/>
          </a:xfrm>
          <a:prstGeom prst="rect">
            <a:avLst/>
          </a:prstGeom>
          <a:noFill/>
        </p:spPr>
        <p:txBody>
          <a:bodyPr wrap="square" rtlCol="0">
            <a:spAutoFit/>
          </a:bodyPr>
          <a:lstStyle/>
          <a:p>
            <a:pPr algn="ctr">
              <a:lnSpc>
                <a:spcPct val="130000"/>
              </a:lnSpc>
            </a:pPr>
            <a:r>
              <a:rPr lang="en-US" sz="1200" b="1" dirty="0">
                <a:solidFill>
                  <a:schemeClr val="bg1"/>
                </a:solidFill>
                <a:latin typeface="Arial" panose="020B0604020202020204" pitchFamily="34" charset="0"/>
                <a:cs typeface="Arial" panose="020B0604020202020204" pitchFamily="34" charset="0"/>
              </a:rPr>
              <a:t>TO CLICK ON ANY LINKS EMBEDDED IN THIS SLIDE, ensure you are viewing this PowerPoint in “Slide Show” mode.</a:t>
            </a:r>
          </a:p>
        </p:txBody>
      </p:sp>
    </p:spTree>
    <p:extLst>
      <p:ext uri="{BB962C8B-B14F-4D97-AF65-F5344CB8AC3E}">
        <p14:creationId xmlns:p14="http://schemas.microsoft.com/office/powerpoint/2010/main" val="2126591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305A6-1ADA-BE43-939A-7043C6C9224E}"/>
              </a:ext>
            </a:extLst>
          </p:cNvPr>
          <p:cNvSpPr>
            <a:spLocks noGrp="1"/>
          </p:cNvSpPr>
          <p:nvPr>
            <p:ph type="title"/>
          </p:nvPr>
        </p:nvSpPr>
        <p:spPr/>
        <p:txBody>
          <a:bodyPr>
            <a:noAutofit/>
          </a:bodyPr>
          <a:lstStyle/>
          <a:p>
            <a:r>
              <a:rPr lang="en-US" dirty="0"/>
              <a:t>SLIDE TEMPLATES</a:t>
            </a:r>
          </a:p>
        </p:txBody>
      </p:sp>
      <p:sp>
        <p:nvSpPr>
          <p:cNvPr id="3" name="Text Placeholder 2">
            <a:extLst>
              <a:ext uri="{FF2B5EF4-FFF2-40B4-BE49-F238E27FC236}">
                <a16:creationId xmlns:a16="http://schemas.microsoft.com/office/drawing/2014/main" id="{9E4A1AE2-2700-F84B-9E2A-BCD33E0CDC07}"/>
              </a:ext>
            </a:extLst>
          </p:cNvPr>
          <p:cNvSpPr>
            <a:spLocks noGrp="1"/>
          </p:cNvSpPr>
          <p:nvPr>
            <p:ph type="body" idx="1"/>
          </p:nvPr>
        </p:nvSpPr>
        <p:spPr/>
        <p:txBody>
          <a:bodyPr>
            <a:noAutofit/>
          </a:bodyPr>
          <a:lstStyle/>
          <a:p>
            <a:r>
              <a:rPr lang="en-US" dirty="0"/>
              <a:t>Appendix</a:t>
            </a:r>
          </a:p>
        </p:txBody>
      </p:sp>
      <p:sp>
        <p:nvSpPr>
          <p:cNvPr id="4" name="Text Placeholder 3">
            <a:extLst>
              <a:ext uri="{FF2B5EF4-FFF2-40B4-BE49-F238E27FC236}">
                <a16:creationId xmlns:a16="http://schemas.microsoft.com/office/drawing/2014/main" id="{34FD302D-34B4-E243-A4C7-6D076DB1ADF9}"/>
              </a:ext>
            </a:extLst>
          </p:cNvPr>
          <p:cNvSpPr>
            <a:spLocks noGrp="1"/>
          </p:cNvSpPr>
          <p:nvPr>
            <p:ph type="body" sz="quarter" idx="13"/>
          </p:nvPr>
        </p:nvSpPr>
        <p:spPr>
          <a:xfrm>
            <a:off x="419101" y="3980929"/>
            <a:ext cx="8296276" cy="1465714"/>
          </a:xfrm>
        </p:spPr>
        <p:txBody>
          <a:bodyPr>
            <a:noAutofit/>
          </a:bodyPr>
          <a:lstStyle/>
          <a:p>
            <a:r>
              <a:rPr lang="en-US" dirty="0"/>
              <a:t>Use these slides to add additional content around any </a:t>
            </a:r>
            <a:br>
              <a:rPr lang="en-US" dirty="0"/>
            </a:br>
            <a:r>
              <a:rPr lang="en-US" dirty="0"/>
              <a:t>benefits or topics that need multiple slides OR to add benefits </a:t>
            </a:r>
            <a:br>
              <a:rPr lang="en-US" dirty="0"/>
            </a:br>
            <a:r>
              <a:rPr lang="en-US" dirty="0"/>
              <a:t>or topics not currently included in the deck.</a:t>
            </a:r>
          </a:p>
          <a:p>
            <a:br>
              <a:rPr lang="en-US" dirty="0"/>
            </a:br>
            <a:endParaRPr lang="en-US" dirty="0"/>
          </a:p>
        </p:txBody>
      </p:sp>
    </p:spTree>
    <p:extLst>
      <p:ext uri="{BB962C8B-B14F-4D97-AF65-F5344CB8AC3E}">
        <p14:creationId xmlns:p14="http://schemas.microsoft.com/office/powerpoint/2010/main" val="522938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579BB-A695-E44C-8ADA-AB697D3F5133}"/>
              </a:ext>
            </a:extLst>
          </p:cNvPr>
          <p:cNvSpPr>
            <a:spLocks noGrp="1"/>
          </p:cNvSpPr>
          <p:nvPr>
            <p:ph type="title"/>
          </p:nvPr>
        </p:nvSpPr>
        <p:spPr>
          <a:xfrm>
            <a:off x="349250" y="687068"/>
            <a:ext cx="8356600" cy="511174"/>
          </a:xfrm>
        </p:spPr>
        <p:txBody>
          <a:bodyPr>
            <a:noAutofit/>
          </a:bodyPr>
          <a:lstStyle/>
          <a:p>
            <a:r>
              <a:rPr lang="en-US" dirty="0"/>
              <a:t>TITLE GOES HERE</a:t>
            </a:r>
          </a:p>
        </p:txBody>
      </p:sp>
      <p:sp>
        <p:nvSpPr>
          <p:cNvPr id="3" name="Subtitle 2">
            <a:extLst>
              <a:ext uri="{FF2B5EF4-FFF2-40B4-BE49-F238E27FC236}">
                <a16:creationId xmlns:a16="http://schemas.microsoft.com/office/drawing/2014/main" id="{DF1A0521-8D71-5946-AF7E-4FFD83905899}"/>
              </a:ext>
            </a:extLst>
          </p:cNvPr>
          <p:cNvSpPr>
            <a:spLocks noGrp="1"/>
          </p:cNvSpPr>
          <p:nvPr>
            <p:ph type="subTitle" idx="13"/>
          </p:nvPr>
        </p:nvSpPr>
        <p:spPr/>
        <p:txBody>
          <a:bodyPr>
            <a:noAutofit/>
          </a:bodyPr>
          <a:lstStyle/>
          <a:p>
            <a:r>
              <a:rPr lang="en-US" dirty="0"/>
              <a:t>Insert subhead here</a:t>
            </a:r>
          </a:p>
        </p:txBody>
      </p:sp>
      <p:sp>
        <p:nvSpPr>
          <p:cNvPr id="4" name="Text Placeholder 3">
            <a:extLst>
              <a:ext uri="{FF2B5EF4-FFF2-40B4-BE49-F238E27FC236}">
                <a16:creationId xmlns:a16="http://schemas.microsoft.com/office/drawing/2014/main" id="{CE92335A-BCC5-194C-8993-02594E1BA775}"/>
              </a:ext>
            </a:extLst>
          </p:cNvPr>
          <p:cNvSpPr>
            <a:spLocks noGrp="1"/>
          </p:cNvSpPr>
          <p:nvPr>
            <p:ph type="body" sz="quarter" idx="14"/>
          </p:nvPr>
        </p:nvSpPr>
        <p:spPr>
          <a:xfrm>
            <a:off x="349250" y="1799532"/>
            <a:ext cx="8352753" cy="4756448"/>
          </a:xfrm>
        </p:spPr>
        <p:txBody>
          <a:bodyPr>
            <a:noAutofit/>
          </a:bodyPr>
          <a:lstStyle/>
          <a:p>
            <a:r>
              <a:rPr lang="en-US" b="1" dirty="0"/>
              <a:t>This slide can be used </a:t>
            </a:r>
            <a:r>
              <a:rPr lang="en-US" dirty="0"/>
              <a:t>to supplement information about benefits earlier in the deck. Simply copy and paste this entire slide to where you want it, then fill in the content. </a:t>
            </a:r>
          </a:p>
          <a:p>
            <a:r>
              <a:rPr lang="en-US" b="1" dirty="0"/>
              <a:t>This slide can be used </a:t>
            </a:r>
            <a:r>
              <a:rPr lang="en-US" dirty="0"/>
              <a:t>to supplement information about benefits earlier in the deck. Simply copy and paste this entire slide to where you want it, then fill in the content.</a:t>
            </a:r>
          </a:p>
          <a:p>
            <a:r>
              <a:rPr lang="en-US" b="1" dirty="0"/>
              <a:t>This slide can be used </a:t>
            </a:r>
            <a:r>
              <a:rPr lang="en-US" dirty="0"/>
              <a:t>to supplement information about benefits earlier in the deck. Simply copy and paste this entire slide to where you want it, then fill in the content.</a:t>
            </a:r>
          </a:p>
          <a:p>
            <a:r>
              <a:rPr lang="en-US" b="1" dirty="0"/>
              <a:t>This slide can be used </a:t>
            </a:r>
            <a:r>
              <a:rPr lang="en-US" dirty="0"/>
              <a:t>to supplement information about benefits earlier in the deck. Simply copy and paste this entire slide to where you want it, then fill in the content.</a:t>
            </a:r>
          </a:p>
          <a:p>
            <a:r>
              <a:rPr lang="en-US" b="1" dirty="0"/>
              <a:t>This slide can be used </a:t>
            </a:r>
            <a:r>
              <a:rPr lang="en-US" dirty="0"/>
              <a:t>to supplement information about benefits earlier in the deck. Simply copy and paste this entire slide to where you want it, then fill in the content</a:t>
            </a:r>
            <a:r>
              <a:rPr lang="en-US" b="1" dirty="0"/>
              <a:t>.</a:t>
            </a:r>
          </a:p>
          <a:p>
            <a:r>
              <a:rPr lang="en-US" b="1" dirty="0"/>
              <a:t>Don’t forget to break content up with bullets:</a:t>
            </a:r>
          </a:p>
          <a:p>
            <a:pPr marL="171450" indent="-171450">
              <a:lnSpc>
                <a:spcPct val="80000"/>
              </a:lnSpc>
              <a:buClr>
                <a:srgbClr val="009BDF"/>
              </a:buClr>
              <a:buFont typeface="Arial" panose="020B0604020202020204" pitchFamily="34" charset="0"/>
              <a:buChar char="•"/>
            </a:pPr>
            <a:r>
              <a:rPr lang="en-US" dirty="0"/>
              <a:t>So it’s easier to read</a:t>
            </a:r>
          </a:p>
          <a:p>
            <a:pPr marL="171450" indent="-171450">
              <a:lnSpc>
                <a:spcPct val="80000"/>
              </a:lnSpc>
              <a:buClr>
                <a:srgbClr val="009BDF"/>
              </a:buClr>
              <a:buFont typeface="Arial" panose="020B0604020202020204" pitchFamily="34" charset="0"/>
              <a:buChar char="•"/>
            </a:pPr>
            <a:r>
              <a:rPr lang="en-US" dirty="0"/>
              <a:t>And scan</a:t>
            </a:r>
          </a:p>
          <a:p>
            <a:pPr marL="171450" indent="-171450">
              <a:lnSpc>
                <a:spcPct val="80000"/>
              </a:lnSpc>
              <a:buClr>
                <a:srgbClr val="009BDF"/>
              </a:buClr>
              <a:buFont typeface="Arial" panose="020B0604020202020204" pitchFamily="34" charset="0"/>
              <a:buChar char="•"/>
            </a:pPr>
            <a:r>
              <a:rPr lang="en-US" dirty="0"/>
              <a:t>Consider using them for lists of like information</a:t>
            </a:r>
          </a:p>
          <a:p>
            <a:r>
              <a:rPr lang="en-US" b="1" dirty="0">
                <a:solidFill>
                  <a:srgbClr val="009BDF"/>
                </a:solidFill>
              </a:rPr>
              <a:t>Blue copy is designed for any next steps the employee should take, either to get more information or engage the benefit. Put additional URLs or phone numbers in this space.</a:t>
            </a:r>
          </a:p>
        </p:txBody>
      </p:sp>
      <p:grpSp>
        <p:nvGrpSpPr>
          <p:cNvPr id="12" name="Group 11">
            <a:extLst>
              <a:ext uri="{FF2B5EF4-FFF2-40B4-BE49-F238E27FC236}">
                <a16:creationId xmlns:a16="http://schemas.microsoft.com/office/drawing/2014/main" id="{45CDA83F-A54F-8847-9A81-5A18986DCCB2}"/>
              </a:ext>
            </a:extLst>
          </p:cNvPr>
          <p:cNvGrpSpPr/>
          <p:nvPr/>
        </p:nvGrpSpPr>
        <p:grpSpPr>
          <a:xfrm>
            <a:off x="6904383" y="0"/>
            <a:ext cx="2417007" cy="2126977"/>
            <a:chOff x="6904383" y="0"/>
            <a:chExt cx="2417007" cy="2126977"/>
          </a:xfrm>
        </p:grpSpPr>
        <p:sp>
          <p:nvSpPr>
            <p:cNvPr id="6" name="Diagonal Stripe 5">
              <a:extLst>
                <a:ext uri="{FF2B5EF4-FFF2-40B4-BE49-F238E27FC236}">
                  <a16:creationId xmlns:a16="http://schemas.microsoft.com/office/drawing/2014/main" id="{E13EFEE0-43B4-BD4F-82BC-72C763B2A9FB}"/>
                </a:ext>
              </a:extLst>
            </p:cNvPr>
            <p:cNvSpPr/>
            <p:nvPr/>
          </p:nvSpPr>
          <p:spPr>
            <a:xfrm rot="5400000">
              <a:off x="6960703" y="-56320"/>
              <a:ext cx="2126977" cy="2239618"/>
            </a:xfrm>
            <a:prstGeom prst="diagStrip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2EE90792-6EB9-6D48-A840-7E6101314F59}"/>
                </a:ext>
              </a:extLst>
            </p:cNvPr>
            <p:cNvSpPr txBox="1"/>
            <p:nvPr/>
          </p:nvSpPr>
          <p:spPr>
            <a:xfrm rot="2619463">
              <a:off x="7297215" y="485318"/>
              <a:ext cx="2024175" cy="683264"/>
            </a:xfrm>
            <a:prstGeom prst="rect">
              <a:avLst/>
            </a:prstGeom>
            <a:noFill/>
          </p:spPr>
          <p:txBody>
            <a:bodyPr wrap="square" rtlCol="0">
              <a:spAutoFit/>
            </a:bodyPr>
            <a:lstStyle/>
            <a:p>
              <a:pPr algn="ctr">
                <a:lnSpc>
                  <a:spcPct val="80000"/>
                </a:lnSpc>
              </a:pPr>
              <a:r>
                <a:rPr lang="en-US" sz="1600" b="1" dirty="0">
                  <a:solidFill>
                    <a:schemeClr val="bg1"/>
                  </a:solidFill>
                  <a:latin typeface="Arial" panose="020B0604020202020204" pitchFamily="34" charset="0"/>
                  <a:cs typeface="Arial" panose="020B0604020202020204" pitchFamily="34" charset="0"/>
                </a:rPr>
                <a:t>ADD YOUR CONTENT </a:t>
              </a:r>
              <a:br>
                <a:rPr lang="en-US" sz="1600" b="1" dirty="0">
                  <a:solidFill>
                    <a:schemeClr val="bg1"/>
                  </a:solidFill>
                  <a:latin typeface="Arial" panose="020B0604020202020204" pitchFamily="34" charset="0"/>
                  <a:cs typeface="Arial" panose="020B0604020202020204" pitchFamily="34" charset="0"/>
                </a:rPr>
              </a:br>
              <a:r>
                <a:rPr lang="en-US" sz="1600" b="1" dirty="0">
                  <a:solidFill>
                    <a:schemeClr val="bg1"/>
                  </a:solidFill>
                  <a:latin typeface="Arial" panose="020B0604020202020204" pitchFamily="34" charset="0"/>
                  <a:cs typeface="Arial" panose="020B0604020202020204" pitchFamily="34" charset="0"/>
                </a:rPr>
                <a:t>TO THIS PAGE</a:t>
              </a:r>
            </a:p>
          </p:txBody>
        </p:sp>
      </p:grpSp>
    </p:spTree>
    <p:extLst>
      <p:ext uri="{BB962C8B-B14F-4D97-AF65-F5344CB8AC3E}">
        <p14:creationId xmlns:p14="http://schemas.microsoft.com/office/powerpoint/2010/main" val="3788218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72268-5BAB-FE49-8140-B3EC5BDA4C57}"/>
              </a:ext>
            </a:extLst>
          </p:cNvPr>
          <p:cNvSpPr>
            <a:spLocks noGrp="1"/>
          </p:cNvSpPr>
          <p:nvPr>
            <p:ph type="ctrTitle"/>
          </p:nvPr>
        </p:nvSpPr>
        <p:spPr/>
        <p:txBody>
          <a:bodyPr>
            <a:noAutofit/>
          </a:bodyPr>
          <a:lstStyle/>
          <a:p>
            <a:r>
              <a:rPr lang="en-US" dirty="0"/>
              <a:t>TITLE GOES HERE</a:t>
            </a:r>
          </a:p>
        </p:txBody>
      </p:sp>
      <p:sp>
        <p:nvSpPr>
          <p:cNvPr id="3" name="Subtitle 2">
            <a:extLst>
              <a:ext uri="{FF2B5EF4-FFF2-40B4-BE49-F238E27FC236}">
                <a16:creationId xmlns:a16="http://schemas.microsoft.com/office/drawing/2014/main" id="{D19B6611-5ECC-B047-A6C5-FD583FF65039}"/>
              </a:ext>
            </a:extLst>
          </p:cNvPr>
          <p:cNvSpPr>
            <a:spLocks noGrp="1"/>
          </p:cNvSpPr>
          <p:nvPr>
            <p:ph type="subTitle" idx="1"/>
          </p:nvPr>
        </p:nvSpPr>
        <p:spPr/>
        <p:txBody>
          <a:bodyPr>
            <a:noAutofit/>
          </a:bodyPr>
          <a:lstStyle/>
          <a:p>
            <a:r>
              <a:rPr lang="en-US" dirty="0"/>
              <a:t>Insert subhead here</a:t>
            </a:r>
          </a:p>
          <a:p>
            <a:endParaRPr lang="en-US" dirty="0"/>
          </a:p>
        </p:txBody>
      </p:sp>
      <p:sp>
        <p:nvSpPr>
          <p:cNvPr id="4" name="Text Placeholder 3">
            <a:extLst>
              <a:ext uri="{FF2B5EF4-FFF2-40B4-BE49-F238E27FC236}">
                <a16:creationId xmlns:a16="http://schemas.microsoft.com/office/drawing/2014/main" id="{C754C217-A332-1B40-816D-2EABAD00293F}"/>
              </a:ext>
            </a:extLst>
          </p:cNvPr>
          <p:cNvSpPr>
            <a:spLocks noGrp="1"/>
          </p:cNvSpPr>
          <p:nvPr>
            <p:ph type="body" sz="quarter" idx="13"/>
          </p:nvPr>
        </p:nvSpPr>
        <p:spPr>
          <a:xfrm>
            <a:off x="4445000" y="1804144"/>
            <a:ext cx="4257003" cy="3330720"/>
          </a:xfrm>
        </p:spPr>
        <p:txBody>
          <a:bodyPr>
            <a:noAutofit/>
          </a:bodyPr>
          <a:lstStyle/>
          <a:p>
            <a:r>
              <a:rPr lang="en-US" b="1" dirty="0"/>
              <a:t>This slide can be used </a:t>
            </a:r>
            <a:r>
              <a:rPr lang="en-US" dirty="0"/>
              <a:t>to supplement information about benefits earlier in the deck or to cover a benefit or topic not previously included. Simply copy and paste this entire slide to where you want it, then fill in the content. Don’t forget to add a photo to the left.</a:t>
            </a:r>
            <a:endParaRPr lang="en-US" b="1" dirty="0"/>
          </a:p>
          <a:p>
            <a:r>
              <a:rPr lang="en-US" b="1" dirty="0"/>
              <a:t>Don’t forget to break content up with bullets</a:t>
            </a:r>
          </a:p>
          <a:p>
            <a:pPr marL="171450" lvl="0" indent="-171450">
              <a:lnSpc>
                <a:spcPct val="80000"/>
              </a:lnSpc>
              <a:buClr>
                <a:srgbClr val="009BDF"/>
              </a:buClr>
              <a:buFont typeface="Arial" panose="020B0604020202020204" pitchFamily="34" charset="0"/>
              <a:buChar char="•"/>
            </a:pPr>
            <a:r>
              <a:rPr lang="en-US" dirty="0"/>
              <a:t>So it’s easier to read</a:t>
            </a:r>
          </a:p>
          <a:p>
            <a:pPr marL="171450" lvl="0" indent="-171450">
              <a:lnSpc>
                <a:spcPct val="80000"/>
              </a:lnSpc>
              <a:buClr>
                <a:srgbClr val="009BDF"/>
              </a:buClr>
              <a:buFont typeface="Arial" panose="020B0604020202020204" pitchFamily="34" charset="0"/>
              <a:buChar char="•"/>
            </a:pPr>
            <a:r>
              <a:rPr lang="en-US" dirty="0"/>
              <a:t>And scan</a:t>
            </a:r>
          </a:p>
          <a:p>
            <a:pPr marL="171450" lvl="0" indent="-171450">
              <a:lnSpc>
                <a:spcPct val="80000"/>
              </a:lnSpc>
              <a:buClr>
                <a:srgbClr val="009BDF"/>
              </a:buClr>
              <a:buFont typeface="Arial" panose="020B0604020202020204" pitchFamily="34" charset="0"/>
              <a:buChar char="•"/>
            </a:pPr>
            <a:r>
              <a:rPr lang="en-US" dirty="0"/>
              <a:t>Consider using them for lists of like information</a:t>
            </a:r>
          </a:p>
          <a:p>
            <a:endParaRPr lang="en-US" dirty="0"/>
          </a:p>
        </p:txBody>
      </p:sp>
      <p:sp>
        <p:nvSpPr>
          <p:cNvPr id="8" name="TextBox 7">
            <a:extLst>
              <a:ext uri="{FF2B5EF4-FFF2-40B4-BE49-F238E27FC236}">
                <a16:creationId xmlns:a16="http://schemas.microsoft.com/office/drawing/2014/main" id="{B9062D91-8E6A-144E-913B-A1F04BC7A1E3}"/>
              </a:ext>
            </a:extLst>
          </p:cNvPr>
          <p:cNvSpPr txBox="1"/>
          <p:nvPr/>
        </p:nvSpPr>
        <p:spPr>
          <a:xfrm>
            <a:off x="4445000" y="4936561"/>
            <a:ext cx="3945965" cy="1107996"/>
          </a:xfrm>
          <a:prstGeom prst="rect">
            <a:avLst/>
          </a:prstGeom>
          <a:noFill/>
        </p:spPr>
        <p:txBody>
          <a:bodyPr wrap="square" rtlCol="0">
            <a:noAutofit/>
          </a:bodyPr>
          <a:lstStyle/>
          <a:p>
            <a:r>
              <a:rPr lang="en-US" sz="1200" b="1" dirty="0">
                <a:solidFill>
                  <a:srgbClr val="009BDF"/>
                </a:solidFill>
                <a:latin typeface="Arial" panose="020B0604020202020204" pitchFamily="34" charset="0"/>
                <a:cs typeface="Arial" panose="020B0604020202020204" pitchFamily="34" charset="0"/>
              </a:rPr>
              <a:t>Blue copy is designed for next steps the employee should take, either to get more information or access the benefit. Put additional URLs or phone numbers in this space.</a:t>
            </a:r>
          </a:p>
          <a:p>
            <a:endParaRPr lang="en-US" dirty="0"/>
          </a:p>
        </p:txBody>
      </p:sp>
      <p:grpSp>
        <p:nvGrpSpPr>
          <p:cNvPr id="17" name="Group 16">
            <a:extLst>
              <a:ext uri="{FF2B5EF4-FFF2-40B4-BE49-F238E27FC236}">
                <a16:creationId xmlns:a16="http://schemas.microsoft.com/office/drawing/2014/main" id="{6DCACA7B-8928-9A4C-8EEF-E88B921E6A26}"/>
              </a:ext>
            </a:extLst>
          </p:cNvPr>
          <p:cNvGrpSpPr/>
          <p:nvPr/>
        </p:nvGrpSpPr>
        <p:grpSpPr>
          <a:xfrm>
            <a:off x="6904383" y="0"/>
            <a:ext cx="2417007" cy="2126977"/>
            <a:chOff x="6904383" y="0"/>
            <a:chExt cx="2417007" cy="2126977"/>
          </a:xfrm>
        </p:grpSpPr>
        <p:sp>
          <p:nvSpPr>
            <p:cNvPr id="18" name="Diagonal Stripe 17">
              <a:extLst>
                <a:ext uri="{FF2B5EF4-FFF2-40B4-BE49-F238E27FC236}">
                  <a16:creationId xmlns:a16="http://schemas.microsoft.com/office/drawing/2014/main" id="{CCCC8278-6BE7-3C47-A520-1BBBCCC2239B}"/>
                </a:ext>
              </a:extLst>
            </p:cNvPr>
            <p:cNvSpPr/>
            <p:nvPr/>
          </p:nvSpPr>
          <p:spPr>
            <a:xfrm rot="5400000">
              <a:off x="6960703" y="-56320"/>
              <a:ext cx="2126977" cy="2239618"/>
            </a:xfrm>
            <a:prstGeom prst="diagStrip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CEB5E3A6-D667-8F47-A62F-E5CA14A104CC}"/>
                </a:ext>
              </a:extLst>
            </p:cNvPr>
            <p:cNvSpPr txBox="1"/>
            <p:nvPr/>
          </p:nvSpPr>
          <p:spPr>
            <a:xfrm rot="2619463">
              <a:off x="7297215" y="485318"/>
              <a:ext cx="2024175" cy="683264"/>
            </a:xfrm>
            <a:prstGeom prst="rect">
              <a:avLst/>
            </a:prstGeom>
            <a:noFill/>
          </p:spPr>
          <p:txBody>
            <a:bodyPr wrap="square" rtlCol="0">
              <a:spAutoFit/>
            </a:bodyPr>
            <a:lstStyle/>
            <a:p>
              <a:pPr algn="ctr">
                <a:lnSpc>
                  <a:spcPct val="80000"/>
                </a:lnSpc>
              </a:pPr>
              <a:r>
                <a:rPr lang="en-US" sz="1600" b="1" dirty="0">
                  <a:solidFill>
                    <a:schemeClr val="bg1"/>
                  </a:solidFill>
                  <a:latin typeface="Arial" panose="020B0604020202020204" pitchFamily="34" charset="0"/>
                  <a:cs typeface="Arial" panose="020B0604020202020204" pitchFamily="34" charset="0"/>
                </a:rPr>
                <a:t>ADD YOUR CONTENT </a:t>
              </a:r>
              <a:br>
                <a:rPr lang="en-US" sz="1600" b="1" dirty="0">
                  <a:solidFill>
                    <a:schemeClr val="bg1"/>
                  </a:solidFill>
                  <a:latin typeface="Arial" panose="020B0604020202020204" pitchFamily="34" charset="0"/>
                  <a:cs typeface="Arial" panose="020B0604020202020204" pitchFamily="34" charset="0"/>
                </a:rPr>
              </a:br>
              <a:r>
                <a:rPr lang="en-US" sz="1600" b="1" dirty="0">
                  <a:solidFill>
                    <a:schemeClr val="bg1"/>
                  </a:solidFill>
                  <a:latin typeface="Arial" panose="020B0604020202020204" pitchFamily="34" charset="0"/>
                  <a:cs typeface="Arial" panose="020B0604020202020204" pitchFamily="34" charset="0"/>
                </a:rPr>
                <a:t>TO THIS PAGE</a:t>
              </a:r>
            </a:p>
          </p:txBody>
        </p:sp>
      </p:grpSp>
    </p:spTree>
    <p:extLst>
      <p:ext uri="{BB962C8B-B14F-4D97-AF65-F5344CB8AC3E}">
        <p14:creationId xmlns:p14="http://schemas.microsoft.com/office/powerpoint/2010/main" val="3817499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65A82-16E3-9847-8A8F-C1CA51D1CB9E}"/>
              </a:ext>
            </a:extLst>
          </p:cNvPr>
          <p:cNvSpPr>
            <a:spLocks noGrp="1"/>
          </p:cNvSpPr>
          <p:nvPr>
            <p:ph type="title"/>
          </p:nvPr>
        </p:nvSpPr>
        <p:spPr/>
        <p:txBody>
          <a:bodyPr>
            <a:noAutofit/>
          </a:bodyPr>
          <a:lstStyle/>
          <a:p>
            <a:r>
              <a:rPr lang="en-US" dirty="0"/>
              <a:t>FAMILY PLANNING + PREGNANCY</a:t>
            </a:r>
          </a:p>
        </p:txBody>
      </p:sp>
      <p:sp>
        <p:nvSpPr>
          <p:cNvPr id="3" name="Text Placeholder 2">
            <a:extLst>
              <a:ext uri="{FF2B5EF4-FFF2-40B4-BE49-F238E27FC236}">
                <a16:creationId xmlns:a16="http://schemas.microsoft.com/office/drawing/2014/main" id="{33ACBF6B-BB44-D048-9783-2250DE0FB77C}"/>
              </a:ext>
            </a:extLst>
          </p:cNvPr>
          <p:cNvSpPr>
            <a:spLocks noGrp="1"/>
          </p:cNvSpPr>
          <p:nvPr>
            <p:ph type="body" idx="1"/>
          </p:nvPr>
        </p:nvSpPr>
        <p:spPr/>
        <p:txBody>
          <a:bodyPr>
            <a:noAutofit/>
          </a:bodyPr>
          <a:lstStyle/>
          <a:p>
            <a:r>
              <a:rPr lang="en-US" dirty="0"/>
              <a:t>Section 1</a:t>
            </a:r>
          </a:p>
        </p:txBody>
      </p:sp>
      <p:sp>
        <p:nvSpPr>
          <p:cNvPr id="4" name="Text Placeholder 3">
            <a:extLst>
              <a:ext uri="{FF2B5EF4-FFF2-40B4-BE49-F238E27FC236}">
                <a16:creationId xmlns:a16="http://schemas.microsoft.com/office/drawing/2014/main" id="{D74F8B24-C1EB-A444-B8E9-89A364B5D442}"/>
              </a:ext>
            </a:extLst>
          </p:cNvPr>
          <p:cNvSpPr>
            <a:spLocks noGrp="1"/>
          </p:cNvSpPr>
          <p:nvPr>
            <p:ph type="body" sz="quarter" idx="13"/>
          </p:nvPr>
        </p:nvSpPr>
        <p:spPr/>
        <p:txBody>
          <a:bodyPr>
            <a:noAutofit/>
          </a:bodyPr>
          <a:lstStyle/>
          <a:p>
            <a:r>
              <a:rPr lang="en-US" dirty="0"/>
              <a:t>This section covers benefits pertaining to family planning </a:t>
            </a:r>
            <a:br>
              <a:rPr lang="en-US" dirty="0"/>
            </a:br>
            <a:r>
              <a:rPr lang="en-US" dirty="0"/>
              <a:t>and pregnancy, including fertility treatment coverage, </a:t>
            </a:r>
            <a:br>
              <a:rPr lang="en-US" dirty="0"/>
            </a:br>
            <a:r>
              <a:rPr lang="en-US" dirty="0"/>
              <a:t>help with the adoption process and mental health support.</a:t>
            </a:r>
          </a:p>
        </p:txBody>
      </p:sp>
    </p:spTree>
    <p:extLst>
      <p:ext uri="{BB962C8B-B14F-4D97-AF65-F5344CB8AC3E}">
        <p14:creationId xmlns:p14="http://schemas.microsoft.com/office/powerpoint/2010/main" val="2849119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97D764-DE3D-1905-4C85-2EDB80186C8E}"/>
              </a:ext>
            </a:extLst>
          </p:cNvPr>
          <p:cNvSpPr txBox="1"/>
          <p:nvPr/>
        </p:nvSpPr>
        <p:spPr>
          <a:xfrm>
            <a:off x="5849906" y="5874059"/>
            <a:ext cx="3294094" cy="110799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9BDF"/>
                </a:solidFill>
                <a:latin typeface="Arial" panose="020B0604020202020204" pitchFamily="34" charset="0"/>
                <a:cs typeface="Arial" panose="020B0604020202020204" pitchFamily="34" charset="0"/>
              </a:rPr>
              <a:t>For more information, visit </a:t>
            </a:r>
            <a:r>
              <a:rPr lang="en-US" sz="1200" b="1" dirty="0">
                <a:solidFill>
                  <a:srgbClr val="009BD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progyny.com/education</a:t>
            </a:r>
            <a:r>
              <a:rPr lang="en-US" sz="1200" b="1" dirty="0">
                <a:solidFill>
                  <a:srgbClr val="009BDF"/>
                </a:solidFill>
                <a:latin typeface="Arial" panose="020B0604020202020204" pitchFamily="34" charset="0"/>
                <a:cs typeface="Arial" panose="020B0604020202020204" pitchFamily="34" charset="0"/>
              </a:rPr>
              <a:t> or call 888-597-5065 to be to be connected to a member of the Progyny team.</a:t>
            </a:r>
          </a:p>
          <a:p>
            <a:endParaRPr lang="en-US" dirty="0"/>
          </a:p>
        </p:txBody>
      </p:sp>
      <p:grpSp>
        <p:nvGrpSpPr>
          <p:cNvPr id="3" name="Group 2">
            <a:extLst>
              <a:ext uri="{FF2B5EF4-FFF2-40B4-BE49-F238E27FC236}">
                <a16:creationId xmlns:a16="http://schemas.microsoft.com/office/drawing/2014/main" id="{4443E57D-44CF-915F-DEE5-7F5BB7A7570D}"/>
              </a:ext>
            </a:extLst>
          </p:cNvPr>
          <p:cNvGrpSpPr/>
          <p:nvPr/>
        </p:nvGrpSpPr>
        <p:grpSpPr>
          <a:xfrm>
            <a:off x="4940961" y="5927202"/>
            <a:ext cx="734255" cy="735468"/>
            <a:chOff x="0" y="1275160"/>
            <a:chExt cx="720329" cy="721519"/>
          </a:xfrm>
          <a:solidFill>
            <a:srgbClr val="009BDF"/>
          </a:solidFill>
        </p:grpSpPr>
        <p:sp>
          <p:nvSpPr>
            <p:cNvPr id="4" name="Freeform 7">
              <a:extLst>
                <a:ext uri="{FF2B5EF4-FFF2-40B4-BE49-F238E27FC236}">
                  <a16:creationId xmlns:a16="http://schemas.microsoft.com/office/drawing/2014/main" id="{CAFA2660-2688-C33A-7656-7842429A5665}"/>
                </a:ext>
              </a:extLst>
            </p:cNvPr>
            <p:cNvSpPr>
              <a:spLocks noEditPoints="1"/>
            </p:cNvSpPr>
            <p:nvPr/>
          </p:nvSpPr>
          <p:spPr bwMode="auto">
            <a:xfrm>
              <a:off x="175023" y="1476376"/>
              <a:ext cx="370285" cy="238125"/>
            </a:xfrm>
            <a:custGeom>
              <a:avLst/>
              <a:gdLst>
                <a:gd name="T0" fmla="*/ 3 w 101"/>
                <a:gd name="T1" fmla="*/ 65 h 65"/>
                <a:gd name="T2" fmla="*/ 98 w 101"/>
                <a:gd name="T3" fmla="*/ 65 h 65"/>
                <a:gd name="T4" fmla="*/ 101 w 101"/>
                <a:gd name="T5" fmla="*/ 62 h 65"/>
                <a:gd name="T6" fmla="*/ 101 w 101"/>
                <a:gd name="T7" fmla="*/ 10 h 65"/>
                <a:gd name="T8" fmla="*/ 91 w 101"/>
                <a:gd name="T9" fmla="*/ 0 h 65"/>
                <a:gd name="T10" fmla="*/ 10 w 101"/>
                <a:gd name="T11" fmla="*/ 0 h 65"/>
                <a:gd name="T12" fmla="*/ 0 w 101"/>
                <a:gd name="T13" fmla="*/ 10 h 65"/>
                <a:gd name="T14" fmla="*/ 0 w 101"/>
                <a:gd name="T15" fmla="*/ 62 h 65"/>
                <a:gd name="T16" fmla="*/ 3 w 101"/>
                <a:gd name="T17" fmla="*/ 65 h 65"/>
                <a:gd name="T18" fmla="*/ 6 w 101"/>
                <a:gd name="T19" fmla="*/ 10 h 65"/>
                <a:gd name="T20" fmla="*/ 10 w 101"/>
                <a:gd name="T21" fmla="*/ 5 h 65"/>
                <a:gd name="T22" fmla="*/ 91 w 101"/>
                <a:gd name="T23" fmla="*/ 5 h 65"/>
                <a:gd name="T24" fmla="*/ 96 w 101"/>
                <a:gd name="T25" fmla="*/ 10 h 65"/>
                <a:gd name="T26" fmla="*/ 96 w 101"/>
                <a:gd name="T27" fmla="*/ 60 h 65"/>
                <a:gd name="T28" fmla="*/ 6 w 101"/>
                <a:gd name="T29" fmla="*/ 60 h 65"/>
                <a:gd name="T30" fmla="*/ 6 w 101"/>
                <a:gd name="T31" fmla="*/ 1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65">
                  <a:moveTo>
                    <a:pt x="3" y="65"/>
                  </a:moveTo>
                  <a:cubicBezTo>
                    <a:pt x="98" y="65"/>
                    <a:pt x="98" y="65"/>
                    <a:pt x="98" y="65"/>
                  </a:cubicBezTo>
                  <a:cubicBezTo>
                    <a:pt x="100" y="65"/>
                    <a:pt x="101" y="64"/>
                    <a:pt x="101" y="62"/>
                  </a:cubicBezTo>
                  <a:cubicBezTo>
                    <a:pt x="101" y="10"/>
                    <a:pt x="101" y="10"/>
                    <a:pt x="101" y="10"/>
                  </a:cubicBezTo>
                  <a:cubicBezTo>
                    <a:pt x="101" y="4"/>
                    <a:pt x="97" y="0"/>
                    <a:pt x="91" y="0"/>
                  </a:cubicBezTo>
                  <a:cubicBezTo>
                    <a:pt x="10" y="0"/>
                    <a:pt x="10" y="0"/>
                    <a:pt x="10" y="0"/>
                  </a:cubicBezTo>
                  <a:cubicBezTo>
                    <a:pt x="5" y="0"/>
                    <a:pt x="0" y="4"/>
                    <a:pt x="0" y="10"/>
                  </a:cubicBezTo>
                  <a:cubicBezTo>
                    <a:pt x="0" y="62"/>
                    <a:pt x="0" y="62"/>
                    <a:pt x="0" y="62"/>
                  </a:cubicBezTo>
                  <a:cubicBezTo>
                    <a:pt x="0" y="64"/>
                    <a:pt x="1" y="65"/>
                    <a:pt x="3" y="65"/>
                  </a:cubicBezTo>
                  <a:close/>
                  <a:moveTo>
                    <a:pt x="6" y="10"/>
                  </a:moveTo>
                  <a:cubicBezTo>
                    <a:pt x="6" y="7"/>
                    <a:pt x="8" y="5"/>
                    <a:pt x="10" y="5"/>
                  </a:cubicBezTo>
                  <a:cubicBezTo>
                    <a:pt x="91" y="5"/>
                    <a:pt x="91" y="5"/>
                    <a:pt x="91" y="5"/>
                  </a:cubicBezTo>
                  <a:cubicBezTo>
                    <a:pt x="94" y="5"/>
                    <a:pt x="96" y="7"/>
                    <a:pt x="96" y="10"/>
                  </a:cubicBezTo>
                  <a:cubicBezTo>
                    <a:pt x="96" y="60"/>
                    <a:pt x="96" y="60"/>
                    <a:pt x="96" y="60"/>
                  </a:cubicBezTo>
                  <a:cubicBezTo>
                    <a:pt x="6" y="60"/>
                    <a:pt x="6" y="60"/>
                    <a:pt x="6" y="60"/>
                  </a:cubicBezTo>
                  <a:lnTo>
                    <a:pt x="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 name="Freeform 8">
              <a:extLst>
                <a:ext uri="{FF2B5EF4-FFF2-40B4-BE49-F238E27FC236}">
                  <a16:creationId xmlns:a16="http://schemas.microsoft.com/office/drawing/2014/main" id="{4B35A249-12BB-7D67-4054-5211AFEDE36B}"/>
                </a:ext>
              </a:extLst>
            </p:cNvPr>
            <p:cNvSpPr>
              <a:spLocks/>
            </p:cNvSpPr>
            <p:nvPr/>
          </p:nvSpPr>
          <p:spPr bwMode="auto">
            <a:xfrm>
              <a:off x="105966" y="1769270"/>
              <a:ext cx="511969" cy="19050"/>
            </a:xfrm>
            <a:custGeom>
              <a:avLst/>
              <a:gdLst>
                <a:gd name="T0" fmla="*/ 137 w 140"/>
                <a:gd name="T1" fmla="*/ 0 h 5"/>
                <a:gd name="T2" fmla="*/ 2 w 140"/>
                <a:gd name="T3" fmla="*/ 0 h 5"/>
                <a:gd name="T4" fmla="*/ 0 w 140"/>
                <a:gd name="T5" fmla="*/ 2 h 5"/>
                <a:gd name="T6" fmla="*/ 2 w 140"/>
                <a:gd name="T7" fmla="*/ 5 h 5"/>
                <a:gd name="T8" fmla="*/ 137 w 140"/>
                <a:gd name="T9" fmla="*/ 5 h 5"/>
                <a:gd name="T10" fmla="*/ 140 w 140"/>
                <a:gd name="T11" fmla="*/ 2 h 5"/>
                <a:gd name="T12" fmla="*/ 137 w 140"/>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40" h="5">
                  <a:moveTo>
                    <a:pt x="137" y="0"/>
                  </a:moveTo>
                  <a:cubicBezTo>
                    <a:pt x="2" y="0"/>
                    <a:pt x="2" y="0"/>
                    <a:pt x="2" y="0"/>
                  </a:cubicBezTo>
                  <a:cubicBezTo>
                    <a:pt x="1" y="0"/>
                    <a:pt x="0" y="1"/>
                    <a:pt x="0" y="2"/>
                  </a:cubicBezTo>
                  <a:cubicBezTo>
                    <a:pt x="0" y="4"/>
                    <a:pt x="1" y="5"/>
                    <a:pt x="2" y="5"/>
                  </a:cubicBezTo>
                  <a:cubicBezTo>
                    <a:pt x="137" y="5"/>
                    <a:pt x="137" y="5"/>
                    <a:pt x="137" y="5"/>
                  </a:cubicBezTo>
                  <a:cubicBezTo>
                    <a:pt x="138" y="5"/>
                    <a:pt x="140" y="4"/>
                    <a:pt x="140" y="2"/>
                  </a:cubicBezTo>
                  <a:cubicBezTo>
                    <a:pt x="140" y="1"/>
                    <a:pt x="138" y="0"/>
                    <a:pt x="13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 name="Freeform 9">
              <a:extLst>
                <a:ext uri="{FF2B5EF4-FFF2-40B4-BE49-F238E27FC236}">
                  <a16:creationId xmlns:a16="http://schemas.microsoft.com/office/drawing/2014/main" id="{8B9B78BC-1BC7-1DC3-E4E6-4202D0B2CDFE}"/>
                </a:ext>
              </a:extLst>
            </p:cNvPr>
            <p:cNvSpPr>
              <a:spLocks noEditPoints="1"/>
            </p:cNvSpPr>
            <p:nvPr/>
          </p:nvSpPr>
          <p:spPr bwMode="auto">
            <a:xfrm>
              <a:off x="0" y="1275160"/>
              <a:ext cx="720329" cy="721519"/>
            </a:xfrm>
            <a:custGeom>
              <a:avLst/>
              <a:gdLst>
                <a:gd name="T0" fmla="*/ 99 w 197"/>
                <a:gd name="T1" fmla="*/ 0 h 197"/>
                <a:gd name="T2" fmla="*/ 0 w 197"/>
                <a:gd name="T3" fmla="*/ 99 h 197"/>
                <a:gd name="T4" fmla="*/ 99 w 197"/>
                <a:gd name="T5" fmla="*/ 197 h 197"/>
                <a:gd name="T6" fmla="*/ 197 w 197"/>
                <a:gd name="T7" fmla="*/ 99 h 197"/>
                <a:gd name="T8" fmla="*/ 99 w 197"/>
                <a:gd name="T9" fmla="*/ 0 h 197"/>
                <a:gd name="T10" fmla="*/ 99 w 197"/>
                <a:gd name="T11" fmla="*/ 191 h 197"/>
                <a:gd name="T12" fmla="*/ 6 w 197"/>
                <a:gd name="T13" fmla="*/ 99 h 197"/>
                <a:gd name="T14" fmla="*/ 99 w 197"/>
                <a:gd name="T15" fmla="*/ 6 h 197"/>
                <a:gd name="T16" fmla="*/ 191 w 197"/>
                <a:gd name="T17" fmla="*/ 99 h 197"/>
                <a:gd name="T18" fmla="*/ 99 w 197"/>
                <a:gd name="T19" fmla="*/ 19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97">
                  <a:moveTo>
                    <a:pt x="99" y="0"/>
                  </a:moveTo>
                  <a:cubicBezTo>
                    <a:pt x="44" y="0"/>
                    <a:pt x="0" y="44"/>
                    <a:pt x="0" y="99"/>
                  </a:cubicBezTo>
                  <a:cubicBezTo>
                    <a:pt x="0" y="153"/>
                    <a:pt x="44" y="197"/>
                    <a:pt x="99" y="197"/>
                  </a:cubicBezTo>
                  <a:cubicBezTo>
                    <a:pt x="153" y="197"/>
                    <a:pt x="197" y="153"/>
                    <a:pt x="197" y="99"/>
                  </a:cubicBezTo>
                  <a:cubicBezTo>
                    <a:pt x="197" y="44"/>
                    <a:pt x="153" y="0"/>
                    <a:pt x="99" y="0"/>
                  </a:cubicBezTo>
                  <a:close/>
                  <a:moveTo>
                    <a:pt x="99" y="191"/>
                  </a:moveTo>
                  <a:cubicBezTo>
                    <a:pt x="47" y="191"/>
                    <a:pt x="6" y="150"/>
                    <a:pt x="6" y="99"/>
                  </a:cubicBezTo>
                  <a:cubicBezTo>
                    <a:pt x="6" y="47"/>
                    <a:pt x="47" y="6"/>
                    <a:pt x="99" y="6"/>
                  </a:cubicBezTo>
                  <a:cubicBezTo>
                    <a:pt x="150" y="6"/>
                    <a:pt x="191" y="47"/>
                    <a:pt x="191" y="99"/>
                  </a:cubicBezTo>
                  <a:cubicBezTo>
                    <a:pt x="191" y="150"/>
                    <a:pt x="150" y="191"/>
                    <a:pt x="99" y="1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Tree>
    <p:extLst>
      <p:ext uri="{BB962C8B-B14F-4D97-AF65-F5344CB8AC3E}">
        <p14:creationId xmlns:p14="http://schemas.microsoft.com/office/powerpoint/2010/main" val="3195175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579BB-A695-E44C-8ADA-AB697D3F5133}"/>
              </a:ext>
            </a:extLst>
          </p:cNvPr>
          <p:cNvSpPr>
            <a:spLocks noGrp="1"/>
          </p:cNvSpPr>
          <p:nvPr>
            <p:ph type="title"/>
          </p:nvPr>
        </p:nvSpPr>
        <p:spPr/>
        <p:txBody>
          <a:bodyPr>
            <a:noAutofit/>
          </a:bodyPr>
          <a:lstStyle/>
          <a:p>
            <a:r>
              <a:rPr lang="en-US" sz="2800" dirty="0"/>
              <a:t>Evernorth </a:t>
            </a:r>
            <a:r>
              <a:rPr lang="en-US" sz="2800" dirty="0" err="1"/>
              <a:t>FamilyPath</a:t>
            </a:r>
            <a:r>
              <a:rPr lang="en-US" sz="2800" dirty="0"/>
              <a:t> + Progyny</a:t>
            </a:r>
            <a:endParaRPr lang="en-US" dirty="0"/>
          </a:p>
        </p:txBody>
      </p:sp>
      <p:sp>
        <p:nvSpPr>
          <p:cNvPr id="3" name="Subtitle 2">
            <a:extLst>
              <a:ext uri="{FF2B5EF4-FFF2-40B4-BE49-F238E27FC236}">
                <a16:creationId xmlns:a16="http://schemas.microsoft.com/office/drawing/2014/main" id="{DF1A0521-8D71-5946-AF7E-4FFD83905899}"/>
              </a:ext>
            </a:extLst>
          </p:cNvPr>
          <p:cNvSpPr>
            <a:spLocks noGrp="1"/>
          </p:cNvSpPr>
          <p:nvPr>
            <p:ph type="subTitle" idx="13"/>
          </p:nvPr>
        </p:nvSpPr>
        <p:spPr/>
        <p:txBody>
          <a:bodyPr>
            <a:noAutofit/>
          </a:bodyPr>
          <a:lstStyle/>
          <a:p>
            <a:r>
              <a:rPr lang="en-US" sz="1600" b="0" i="0" u="none" strike="noStrike" dirty="0">
                <a:solidFill>
                  <a:srgbClr val="035C67"/>
                </a:solidFill>
                <a:effectLst/>
                <a:latin typeface="Arial" panose="020B0604020202020204" pitchFamily="34" charset="0"/>
              </a:rPr>
              <a:t>Expanded opportunities for growing families with a preferred partnership solution.</a:t>
            </a:r>
            <a:endParaRPr lang="en-US" dirty="0"/>
          </a:p>
        </p:txBody>
      </p:sp>
      <p:sp>
        <p:nvSpPr>
          <p:cNvPr id="4" name="Text Placeholder 3">
            <a:extLst>
              <a:ext uri="{FF2B5EF4-FFF2-40B4-BE49-F238E27FC236}">
                <a16:creationId xmlns:a16="http://schemas.microsoft.com/office/drawing/2014/main" id="{CE92335A-BCC5-194C-8993-02594E1BA775}"/>
              </a:ext>
            </a:extLst>
          </p:cNvPr>
          <p:cNvSpPr>
            <a:spLocks noGrp="1"/>
          </p:cNvSpPr>
          <p:nvPr>
            <p:ph type="body" sz="quarter" idx="14"/>
          </p:nvPr>
        </p:nvSpPr>
        <p:spPr>
          <a:xfrm>
            <a:off x="349250" y="1808497"/>
            <a:ext cx="8244027" cy="4830428"/>
          </a:xfrm>
        </p:spPr>
        <p:txBody>
          <a:bodyPr vert="horz" lIns="91440" tIns="45720" rIns="91440" bIns="45720" numCol="1" spcCol="457200" rtlCol="0" anchor="t">
            <a:noAutofit/>
          </a:bodyPr>
          <a:lstStyle/>
          <a:p>
            <a:r>
              <a:rPr lang="en-US" b="1" dirty="0"/>
              <a:t>Evernorth has partnered with Progyny, a leading fertility benefits solution, to provide an inclusive family building benefit for every unique path to parenthood. </a:t>
            </a:r>
            <a:endParaRPr lang="en-US" dirty="0"/>
          </a:p>
          <a:p>
            <a:r>
              <a:rPr lang="en-US" b="1" dirty="0">
                <a:solidFill>
                  <a:srgbClr val="009BDF"/>
                </a:solidFill>
                <a:latin typeface="Arial"/>
                <a:cs typeface="Arial"/>
              </a:rPr>
              <a:t>Our partnership enables superior clinical outcomes and supports a greater chance of fulfilling your dreams of family thanks to:</a:t>
            </a:r>
            <a:endParaRPr lang="en-US" b="1" dirty="0">
              <a:solidFill>
                <a:srgbClr val="009BDF"/>
              </a:solidFill>
            </a:endParaRPr>
          </a:p>
        </p:txBody>
      </p:sp>
      <p:grpSp>
        <p:nvGrpSpPr>
          <p:cNvPr id="12" name="Group 11">
            <a:extLst>
              <a:ext uri="{FF2B5EF4-FFF2-40B4-BE49-F238E27FC236}">
                <a16:creationId xmlns:a16="http://schemas.microsoft.com/office/drawing/2014/main" id="{45CDA83F-A54F-8847-9A81-5A18986DCCB2}"/>
              </a:ext>
            </a:extLst>
          </p:cNvPr>
          <p:cNvGrpSpPr/>
          <p:nvPr/>
        </p:nvGrpSpPr>
        <p:grpSpPr>
          <a:xfrm>
            <a:off x="6904383" y="6760"/>
            <a:ext cx="2417007" cy="2126977"/>
            <a:chOff x="6904383" y="0"/>
            <a:chExt cx="2417007" cy="2126977"/>
          </a:xfrm>
        </p:grpSpPr>
        <p:sp>
          <p:nvSpPr>
            <p:cNvPr id="6" name="Diagonal Stripe 5">
              <a:extLst>
                <a:ext uri="{FF2B5EF4-FFF2-40B4-BE49-F238E27FC236}">
                  <a16:creationId xmlns:a16="http://schemas.microsoft.com/office/drawing/2014/main" id="{E13EFEE0-43B4-BD4F-82BC-72C763B2A9FB}"/>
                </a:ext>
              </a:extLst>
            </p:cNvPr>
            <p:cNvSpPr/>
            <p:nvPr/>
          </p:nvSpPr>
          <p:spPr>
            <a:xfrm rot="5400000">
              <a:off x="6960703" y="-56320"/>
              <a:ext cx="2126977" cy="2239618"/>
            </a:xfrm>
            <a:prstGeom prst="diagStrip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2EE90792-6EB9-6D48-A840-7E6101314F59}"/>
                </a:ext>
              </a:extLst>
            </p:cNvPr>
            <p:cNvSpPr txBox="1"/>
            <p:nvPr/>
          </p:nvSpPr>
          <p:spPr>
            <a:xfrm rot="2619463">
              <a:off x="7297215" y="485318"/>
              <a:ext cx="2024175" cy="683264"/>
            </a:xfrm>
            <a:prstGeom prst="rect">
              <a:avLst/>
            </a:prstGeom>
            <a:noFill/>
          </p:spPr>
          <p:txBody>
            <a:bodyPr wrap="square" rtlCol="0">
              <a:spAutoFit/>
            </a:bodyPr>
            <a:lstStyle/>
            <a:p>
              <a:pPr algn="ctr">
                <a:lnSpc>
                  <a:spcPct val="80000"/>
                </a:lnSpc>
              </a:pPr>
              <a:r>
                <a:rPr lang="en-US" sz="1600" b="1" dirty="0">
                  <a:solidFill>
                    <a:schemeClr val="bg1"/>
                  </a:solidFill>
                  <a:latin typeface="Arial" panose="020B0604020202020204" pitchFamily="34" charset="0"/>
                  <a:cs typeface="Arial" panose="020B0604020202020204" pitchFamily="34" charset="0"/>
                </a:rPr>
                <a:t>ADD YOUR CONTENT </a:t>
              </a:r>
              <a:br>
                <a:rPr lang="en-US" sz="1600" b="1" dirty="0">
                  <a:solidFill>
                    <a:schemeClr val="bg1"/>
                  </a:solidFill>
                  <a:latin typeface="Arial" panose="020B0604020202020204" pitchFamily="34" charset="0"/>
                  <a:cs typeface="Arial" panose="020B0604020202020204" pitchFamily="34" charset="0"/>
                </a:rPr>
              </a:br>
              <a:r>
                <a:rPr lang="en-US" sz="1600" b="1" dirty="0">
                  <a:solidFill>
                    <a:schemeClr val="bg1"/>
                  </a:solidFill>
                  <a:latin typeface="Arial" panose="020B0604020202020204" pitchFamily="34" charset="0"/>
                  <a:cs typeface="Arial" panose="020B0604020202020204" pitchFamily="34" charset="0"/>
                </a:rPr>
                <a:t>TO THIS PAGE</a:t>
              </a:r>
            </a:p>
          </p:txBody>
        </p:sp>
      </p:grpSp>
      <p:pic>
        <p:nvPicPr>
          <p:cNvPr id="13" name="Picture 12" descr="A picture containing person, indoor&#10;&#10;Description automatically generated">
            <a:extLst>
              <a:ext uri="{FF2B5EF4-FFF2-40B4-BE49-F238E27FC236}">
                <a16:creationId xmlns:a16="http://schemas.microsoft.com/office/drawing/2014/main" id="{AAD4E2B9-771B-9363-05B7-6D468DF25AB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892727" y="3139525"/>
            <a:ext cx="1507725" cy="1507982"/>
          </a:xfrm>
          <a:prstGeom prst="ellipse">
            <a:avLst/>
          </a:prstGeom>
        </p:spPr>
      </p:pic>
      <p:pic>
        <p:nvPicPr>
          <p:cNvPr id="14" name="Picture 13" descr="A group of people sitting on a couch&#10;&#10;Description automatically generated with medium confidence">
            <a:extLst>
              <a:ext uri="{FF2B5EF4-FFF2-40B4-BE49-F238E27FC236}">
                <a16:creationId xmlns:a16="http://schemas.microsoft.com/office/drawing/2014/main" id="{FAD001D0-808C-7CB2-8867-A74348C32A8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000124" y="3770529"/>
            <a:ext cx="2239619" cy="2240007"/>
          </a:xfrm>
          <a:prstGeom prst="ellipse">
            <a:avLst/>
          </a:prstGeom>
        </p:spPr>
      </p:pic>
      <p:sp>
        <p:nvSpPr>
          <p:cNvPr id="10" name="TextBox 9">
            <a:extLst>
              <a:ext uri="{FF2B5EF4-FFF2-40B4-BE49-F238E27FC236}">
                <a16:creationId xmlns:a16="http://schemas.microsoft.com/office/drawing/2014/main" id="{1FA38339-4959-561F-8FE6-81D5AE037A56}"/>
              </a:ext>
            </a:extLst>
          </p:cNvPr>
          <p:cNvSpPr txBox="1"/>
          <p:nvPr/>
        </p:nvSpPr>
        <p:spPr>
          <a:xfrm>
            <a:off x="343573" y="3259089"/>
            <a:ext cx="3911185"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r>
              <a:rPr lang="en-US" sz="1200" dirty="0">
                <a:solidFill>
                  <a:srgbClr val="54575A"/>
                </a:solidFill>
                <a:latin typeface="Arial"/>
                <a:cs typeface="Arial"/>
              </a:rPr>
              <a:t>A</a:t>
            </a:r>
            <a:r>
              <a:rPr lang="en-US" sz="1200" b="1" dirty="0">
                <a:solidFill>
                  <a:srgbClr val="54575A"/>
                </a:solidFill>
                <a:latin typeface="Arial"/>
                <a:cs typeface="Arial"/>
              </a:rPr>
              <a:t> comprehensive and equitable benefit </a:t>
            </a:r>
            <a:r>
              <a:rPr lang="en-US" sz="1200" dirty="0">
                <a:solidFill>
                  <a:srgbClr val="54575A"/>
                </a:solidFill>
                <a:latin typeface="Arial"/>
                <a:cs typeface="Arial"/>
              </a:rPr>
              <a:t>design that allows members and doctors to make the best care decisions for their unique journeys​</a:t>
            </a:r>
            <a:endParaRPr lang="en-US" dirty="0">
              <a:solidFill>
                <a:srgbClr val="000000"/>
              </a:solidFill>
              <a:latin typeface="Calibri" panose="020F0502020204030204"/>
              <a:cs typeface="Calibri" panose="020F0502020204030204"/>
            </a:endParaRPr>
          </a:p>
          <a:p>
            <a:pPr marL="171450" indent="-171450">
              <a:buFont typeface="Arial"/>
              <a:buChar char="•"/>
            </a:pPr>
            <a:endParaRPr lang="en-US" sz="1200" dirty="0">
              <a:solidFill>
                <a:srgbClr val="54575A"/>
              </a:solidFill>
              <a:latin typeface="Arial"/>
              <a:cs typeface="Arial"/>
            </a:endParaRPr>
          </a:p>
          <a:p>
            <a:pPr marL="171450" indent="-171450">
              <a:buFont typeface="Arial"/>
              <a:buChar char="•"/>
            </a:pPr>
            <a:r>
              <a:rPr lang="en-US" sz="1200" b="1" dirty="0">
                <a:solidFill>
                  <a:srgbClr val="54575A"/>
                </a:solidFill>
                <a:latin typeface="Arial"/>
                <a:cs typeface="Arial"/>
              </a:rPr>
              <a:t>Personalized support </a:t>
            </a:r>
            <a:r>
              <a:rPr lang="en-US" sz="1200" dirty="0">
                <a:solidFill>
                  <a:srgbClr val="54575A"/>
                </a:solidFill>
                <a:latin typeface="Arial"/>
                <a:cs typeface="Arial"/>
              </a:rPr>
              <a:t>from a dedicated Patient Care Advocate (PCA)​</a:t>
            </a:r>
            <a:endParaRPr lang="en-US" dirty="0">
              <a:solidFill>
                <a:srgbClr val="000000"/>
              </a:solidFill>
              <a:latin typeface="Calibri" panose="020F0502020204030204"/>
              <a:cs typeface="Calibri" panose="020F0502020204030204"/>
            </a:endParaRPr>
          </a:p>
          <a:p>
            <a:endParaRPr lang="en-US" dirty="0">
              <a:solidFill>
                <a:srgbClr val="000000"/>
              </a:solidFill>
              <a:latin typeface="Calibri" panose="020F0502020204030204"/>
              <a:cs typeface="Calibri" panose="020F0502020204030204"/>
            </a:endParaRPr>
          </a:p>
        </p:txBody>
      </p:sp>
      <p:sp>
        <p:nvSpPr>
          <p:cNvPr id="11" name="TextBox 10">
            <a:extLst>
              <a:ext uri="{FF2B5EF4-FFF2-40B4-BE49-F238E27FC236}">
                <a16:creationId xmlns:a16="http://schemas.microsoft.com/office/drawing/2014/main" id="{04D0950D-C613-145F-7A31-55754BDDD797}"/>
              </a:ext>
            </a:extLst>
          </p:cNvPr>
          <p:cNvSpPr txBox="1"/>
          <p:nvPr/>
        </p:nvSpPr>
        <p:spPr>
          <a:xfrm>
            <a:off x="343573" y="4432099"/>
            <a:ext cx="412678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endParaRPr lang="en-US" sz="1200" dirty="0">
              <a:solidFill>
                <a:srgbClr val="54575A"/>
              </a:solidFill>
              <a:latin typeface="Arial"/>
              <a:cs typeface="Arial"/>
            </a:endParaRPr>
          </a:p>
          <a:p>
            <a:pPr marL="171450" indent="-171450">
              <a:buFont typeface="Arial"/>
              <a:buChar char="•"/>
            </a:pPr>
            <a:r>
              <a:rPr lang="en-US" sz="1200" dirty="0">
                <a:solidFill>
                  <a:srgbClr val="54575A"/>
                </a:solidFill>
                <a:latin typeface="Arial"/>
                <a:cs typeface="Arial"/>
              </a:rPr>
              <a:t>Access to a large, managed network of </a:t>
            </a:r>
            <a:r>
              <a:rPr lang="en-US" sz="1200" b="1" dirty="0">
                <a:solidFill>
                  <a:srgbClr val="54575A"/>
                </a:solidFill>
                <a:latin typeface="Arial"/>
                <a:cs typeface="Arial"/>
              </a:rPr>
              <a:t>top providers and clinics</a:t>
            </a:r>
            <a:r>
              <a:rPr lang="en-US" sz="1200" dirty="0">
                <a:solidFill>
                  <a:srgbClr val="54575A"/>
                </a:solidFill>
                <a:latin typeface="Arial"/>
                <a:cs typeface="Arial"/>
              </a:rPr>
              <a:t> - including fertility specialists, reproductive urologists, and in-network labs​</a:t>
            </a:r>
            <a:endParaRPr lang="en-US" dirty="0">
              <a:solidFill>
                <a:srgbClr val="000000"/>
              </a:solidFill>
              <a:latin typeface="Calibri"/>
              <a:cs typeface="Calibri"/>
            </a:endParaRPr>
          </a:p>
          <a:p>
            <a:pPr marL="171450" indent="-171450">
              <a:buFont typeface="Arial"/>
              <a:buChar char="•"/>
            </a:pPr>
            <a:endParaRPr lang="en-US" sz="1200" dirty="0">
              <a:solidFill>
                <a:srgbClr val="54575A"/>
              </a:solidFill>
              <a:latin typeface="Arial"/>
              <a:cs typeface="Arial"/>
            </a:endParaRPr>
          </a:p>
          <a:p>
            <a:pPr marL="171450" indent="-171450">
              <a:buFont typeface="Arial"/>
              <a:buChar char="•"/>
            </a:pPr>
            <a:r>
              <a:rPr lang="en-US" sz="1200" dirty="0">
                <a:solidFill>
                  <a:srgbClr val="54575A"/>
                </a:solidFill>
                <a:latin typeface="Arial"/>
                <a:cs typeface="Arial"/>
              </a:rPr>
              <a:t>Integrated medication coverage through </a:t>
            </a:r>
            <a:r>
              <a:rPr lang="en-US" sz="1200" b="1" dirty="0" err="1">
                <a:solidFill>
                  <a:srgbClr val="54575A"/>
                </a:solidFill>
                <a:latin typeface="Arial"/>
                <a:cs typeface="Arial"/>
              </a:rPr>
              <a:t>Evernorth’s</a:t>
            </a:r>
            <a:r>
              <a:rPr lang="en-US" sz="1200" b="1" dirty="0">
                <a:solidFill>
                  <a:srgbClr val="54575A"/>
                </a:solidFill>
                <a:latin typeface="Arial"/>
                <a:cs typeface="Arial"/>
              </a:rPr>
              <a:t> Freedom Fertility pharmacy​</a:t>
            </a:r>
            <a:endParaRPr lang="en-US" b="1" dirty="0">
              <a:solidFill>
                <a:srgbClr val="000000"/>
              </a:solidFill>
              <a:latin typeface="Calibri"/>
              <a:cs typeface="Calibri"/>
            </a:endParaRPr>
          </a:p>
        </p:txBody>
      </p:sp>
    </p:spTree>
    <p:extLst>
      <p:ext uri="{BB962C8B-B14F-4D97-AF65-F5344CB8AC3E}">
        <p14:creationId xmlns:p14="http://schemas.microsoft.com/office/powerpoint/2010/main" val="3539662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076F7-2C2D-9940-BBED-1715B8083260}"/>
              </a:ext>
            </a:extLst>
          </p:cNvPr>
          <p:cNvSpPr>
            <a:spLocks noGrp="1"/>
          </p:cNvSpPr>
          <p:nvPr>
            <p:ph type="ctrTitle"/>
          </p:nvPr>
        </p:nvSpPr>
        <p:spPr/>
        <p:txBody>
          <a:bodyPr>
            <a:noAutofit/>
          </a:bodyPr>
          <a:lstStyle/>
          <a:p>
            <a:r>
              <a:rPr lang="en-US" dirty="0"/>
              <a:t>Surrogacy and Adoption</a:t>
            </a:r>
          </a:p>
        </p:txBody>
      </p:sp>
      <p:sp>
        <p:nvSpPr>
          <p:cNvPr id="3" name="Subtitle 2">
            <a:extLst>
              <a:ext uri="{FF2B5EF4-FFF2-40B4-BE49-F238E27FC236}">
                <a16:creationId xmlns:a16="http://schemas.microsoft.com/office/drawing/2014/main" id="{8FD60081-6B75-B14F-8EDE-E1DE1A0C9CFE}"/>
              </a:ext>
            </a:extLst>
          </p:cNvPr>
          <p:cNvSpPr>
            <a:spLocks noGrp="1"/>
          </p:cNvSpPr>
          <p:nvPr>
            <p:ph type="subTitle" idx="1"/>
          </p:nvPr>
        </p:nvSpPr>
        <p:spPr>
          <a:xfrm>
            <a:off x="4445000" y="1358573"/>
            <a:ext cx="4257003" cy="621875"/>
          </a:xfrm>
        </p:spPr>
        <p:txBody>
          <a:bodyPr>
            <a:noAutofit/>
          </a:bodyPr>
          <a:lstStyle/>
          <a:p>
            <a:r>
              <a:rPr lang="en-US" dirty="0"/>
              <a:t>Evernorth </a:t>
            </a:r>
            <a:r>
              <a:rPr lang="en-US" dirty="0" err="1"/>
              <a:t>FamilyPath’s</a:t>
            </a:r>
            <a:r>
              <a:rPr lang="en-US" dirty="0"/>
              <a:t> partnership with Progyny provides members surrogacy and adoption support</a:t>
            </a:r>
          </a:p>
        </p:txBody>
      </p:sp>
      <p:sp>
        <p:nvSpPr>
          <p:cNvPr id="4" name="Text Placeholder 3">
            <a:extLst>
              <a:ext uri="{FF2B5EF4-FFF2-40B4-BE49-F238E27FC236}">
                <a16:creationId xmlns:a16="http://schemas.microsoft.com/office/drawing/2014/main" id="{B6C7C1FB-B8F1-974E-8075-7949F1674367}"/>
              </a:ext>
            </a:extLst>
          </p:cNvPr>
          <p:cNvSpPr>
            <a:spLocks noGrp="1"/>
          </p:cNvSpPr>
          <p:nvPr>
            <p:ph type="body" sz="quarter" idx="13"/>
          </p:nvPr>
        </p:nvSpPr>
        <p:spPr>
          <a:xfrm>
            <a:off x="4444999" y="2160598"/>
            <a:ext cx="4257003" cy="4375046"/>
          </a:xfrm>
        </p:spPr>
        <p:txBody>
          <a:bodyPr vert="horz" lIns="91440" tIns="45720" rIns="91440" bIns="45720" numCol="1" spcCol="457200" rtlCol="0" anchor="t">
            <a:noAutofit/>
          </a:bodyPr>
          <a:lstStyle/>
          <a:p>
            <a:r>
              <a:rPr lang="en-US" dirty="0">
                <a:solidFill>
                  <a:srgbClr val="54575A"/>
                </a:solidFill>
                <a:latin typeface="Arial"/>
                <a:cs typeface="Arial"/>
              </a:rPr>
              <a:t>Members pursuing surrogacy or adoption through Progyny will be paired with a dedicated PCA and connected to specialized surrogacy or adoption coaches to help navigate these often-complex journeys. Care teams connect members to vetted networks of surrogacy and adoption agencies and lawyers, as well as provide tailored guidance around next steps, including:</a:t>
            </a:r>
          </a:p>
          <a:p>
            <a:pPr marL="171450" indent="-171450">
              <a:buFont typeface="Arial" panose="020B0604020202020204" pitchFamily="34" charset="0"/>
              <a:buChar char="•"/>
            </a:pPr>
            <a:r>
              <a:rPr lang="en-US" dirty="0">
                <a:solidFill>
                  <a:srgbClr val="54575A"/>
                </a:solidFill>
                <a:latin typeface="Arial"/>
                <a:cs typeface="Arial"/>
              </a:rPr>
              <a:t>Details on processes, timeframes, and costs</a:t>
            </a:r>
          </a:p>
          <a:p>
            <a:pPr marL="171450" indent="-171450">
              <a:buFont typeface="Arial" panose="020B0604020202020204" pitchFamily="34" charset="0"/>
              <a:buChar char="•"/>
            </a:pPr>
            <a:r>
              <a:rPr lang="en-US" dirty="0">
                <a:solidFill>
                  <a:srgbClr val="54575A"/>
                </a:solidFill>
              </a:rPr>
              <a:t>Resources for state-specific laws</a:t>
            </a:r>
          </a:p>
          <a:p>
            <a:pPr marL="171450" indent="-171450">
              <a:buFont typeface="Arial" panose="020B0604020202020204" pitchFamily="34" charset="0"/>
              <a:buChar char="•"/>
            </a:pPr>
            <a:r>
              <a:rPr lang="en-US" dirty="0">
                <a:solidFill>
                  <a:srgbClr val="54575A"/>
                </a:solidFill>
              </a:rPr>
              <a:t>Support for emotional well-being and management</a:t>
            </a:r>
          </a:p>
          <a:p>
            <a:pPr marL="171450" indent="-171450">
              <a:buFont typeface="Arial" panose="020B0604020202020204" pitchFamily="34" charset="0"/>
              <a:buChar char="•"/>
            </a:pPr>
            <a:r>
              <a:rPr lang="en-US" dirty="0">
                <a:solidFill>
                  <a:srgbClr val="54575A"/>
                </a:solidFill>
              </a:rPr>
              <a:t>Personalized counseling options for same-sex and transgender couples</a:t>
            </a:r>
          </a:p>
          <a:p>
            <a:pPr marL="171450" indent="-171450">
              <a:buFont typeface="Arial" panose="020B0604020202020204" pitchFamily="34" charset="0"/>
              <a:buChar char="•"/>
            </a:pPr>
            <a:r>
              <a:rPr lang="en-US" dirty="0">
                <a:solidFill>
                  <a:srgbClr val="54575A"/>
                </a:solidFill>
              </a:rPr>
              <a:t>If applicable, the financial assistance program offered under your benefit coverage</a:t>
            </a:r>
          </a:p>
          <a:p>
            <a:endParaRPr lang="en-US" dirty="0">
              <a:solidFill>
                <a:srgbClr val="54575A"/>
              </a:solidFill>
            </a:endParaRPr>
          </a:p>
        </p:txBody>
      </p:sp>
      <p:pic>
        <p:nvPicPr>
          <p:cNvPr id="5" name="Picture 4">
            <a:extLst>
              <a:ext uri="{FF2B5EF4-FFF2-40B4-BE49-F238E27FC236}">
                <a16:creationId xmlns:a16="http://schemas.microsoft.com/office/drawing/2014/main" id="{2C6E9233-CDB0-5043-A4EA-94B5774FFA5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1777" y="389513"/>
            <a:ext cx="3639050" cy="4001865"/>
          </a:xfrm>
          <a:prstGeom prst="rect">
            <a:avLst/>
          </a:prstGeom>
        </p:spPr>
      </p:pic>
      <p:grpSp>
        <p:nvGrpSpPr>
          <p:cNvPr id="34" name="Group 33">
            <a:extLst>
              <a:ext uri="{FF2B5EF4-FFF2-40B4-BE49-F238E27FC236}">
                <a16:creationId xmlns:a16="http://schemas.microsoft.com/office/drawing/2014/main" id="{39FBD0C6-70E1-B84B-89B3-391C6162358F}"/>
              </a:ext>
            </a:extLst>
          </p:cNvPr>
          <p:cNvGrpSpPr/>
          <p:nvPr/>
        </p:nvGrpSpPr>
        <p:grpSpPr>
          <a:xfrm rot="16200000">
            <a:off x="-145015" y="-47160"/>
            <a:ext cx="2417007" cy="2126977"/>
            <a:chOff x="6904383" y="0"/>
            <a:chExt cx="2417007" cy="2126977"/>
          </a:xfrm>
        </p:grpSpPr>
        <p:sp>
          <p:nvSpPr>
            <p:cNvPr id="35" name="Diagonal Stripe 34">
              <a:extLst>
                <a:ext uri="{FF2B5EF4-FFF2-40B4-BE49-F238E27FC236}">
                  <a16:creationId xmlns:a16="http://schemas.microsoft.com/office/drawing/2014/main" id="{92B929D2-87F7-6143-A59A-15056B1D5170}"/>
                </a:ext>
              </a:extLst>
            </p:cNvPr>
            <p:cNvSpPr/>
            <p:nvPr/>
          </p:nvSpPr>
          <p:spPr>
            <a:xfrm rot="5400000">
              <a:off x="6960703" y="-56320"/>
              <a:ext cx="2126977" cy="2239618"/>
            </a:xfrm>
            <a:prstGeom prst="diagStrip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a:extLst>
                <a:ext uri="{FF2B5EF4-FFF2-40B4-BE49-F238E27FC236}">
                  <a16:creationId xmlns:a16="http://schemas.microsoft.com/office/drawing/2014/main" id="{9D10D656-966D-114E-A283-582E6D38D022}"/>
                </a:ext>
              </a:extLst>
            </p:cNvPr>
            <p:cNvSpPr txBox="1"/>
            <p:nvPr/>
          </p:nvSpPr>
          <p:spPr>
            <a:xfrm rot="2619463">
              <a:off x="7297215" y="485318"/>
              <a:ext cx="2024175" cy="683264"/>
            </a:xfrm>
            <a:prstGeom prst="rect">
              <a:avLst/>
            </a:prstGeom>
            <a:noFill/>
          </p:spPr>
          <p:txBody>
            <a:bodyPr wrap="square" rtlCol="0">
              <a:spAutoFit/>
            </a:bodyPr>
            <a:lstStyle/>
            <a:p>
              <a:pPr algn="ctr">
                <a:lnSpc>
                  <a:spcPct val="80000"/>
                </a:lnSpc>
              </a:pPr>
              <a:r>
                <a:rPr lang="en-US" sz="1600" b="1" dirty="0">
                  <a:solidFill>
                    <a:schemeClr val="bg1"/>
                  </a:solidFill>
                  <a:latin typeface="Arial" panose="020B0604020202020204" pitchFamily="34" charset="0"/>
                  <a:cs typeface="Arial" panose="020B0604020202020204" pitchFamily="34" charset="0"/>
                </a:rPr>
                <a:t>ADD YOUR CONTENT </a:t>
              </a:r>
              <a:br>
                <a:rPr lang="en-US" sz="1600" b="1" dirty="0">
                  <a:solidFill>
                    <a:schemeClr val="bg1"/>
                  </a:solidFill>
                  <a:latin typeface="Arial" panose="020B0604020202020204" pitchFamily="34" charset="0"/>
                  <a:cs typeface="Arial" panose="020B0604020202020204" pitchFamily="34" charset="0"/>
                </a:rPr>
              </a:br>
              <a:r>
                <a:rPr lang="en-US" sz="1600" b="1" dirty="0">
                  <a:solidFill>
                    <a:schemeClr val="bg1"/>
                  </a:solidFill>
                  <a:latin typeface="Arial" panose="020B0604020202020204" pitchFamily="34" charset="0"/>
                  <a:cs typeface="Arial" panose="020B0604020202020204" pitchFamily="34" charset="0"/>
                </a:rPr>
                <a:t>TO THIS PAGE</a:t>
              </a:r>
            </a:p>
          </p:txBody>
        </p:sp>
      </p:grpSp>
    </p:spTree>
    <p:extLst>
      <p:ext uri="{BB962C8B-B14F-4D97-AF65-F5344CB8AC3E}">
        <p14:creationId xmlns:p14="http://schemas.microsoft.com/office/powerpoint/2010/main" val="3685082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4524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233C2B-983A-344C-B0EB-C7D33B61B7BE}"/>
              </a:ext>
            </a:extLst>
          </p:cNvPr>
          <p:cNvSpPr/>
          <p:nvPr/>
        </p:nvSpPr>
        <p:spPr>
          <a:xfrm>
            <a:off x="-62754" y="5853952"/>
            <a:ext cx="9206754" cy="1004047"/>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C89CB22-4A08-9C42-BF55-22E9BBAAB987}"/>
              </a:ext>
            </a:extLst>
          </p:cNvPr>
          <p:cNvSpPr txBox="1"/>
          <p:nvPr/>
        </p:nvSpPr>
        <p:spPr>
          <a:xfrm>
            <a:off x="0" y="5960553"/>
            <a:ext cx="8991600" cy="830997"/>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 This slide refers to the </a:t>
            </a:r>
            <a:r>
              <a:rPr lang="en-US" sz="1600" dirty="0" err="1">
                <a:solidFill>
                  <a:schemeClr val="bg1"/>
                </a:solidFill>
                <a:latin typeface="Arial" panose="020B0604020202020204" pitchFamily="34" charset="0"/>
                <a:cs typeface="Arial" panose="020B0604020202020204" pitchFamily="34" charset="0"/>
              </a:rPr>
              <a:t>inMynd</a:t>
            </a:r>
            <a:r>
              <a:rPr lang="en-US" sz="1600" dirty="0">
                <a:solidFill>
                  <a:schemeClr val="bg1"/>
                </a:solidFill>
                <a:latin typeface="Arial" panose="020B0604020202020204" pitchFamily="34" charset="0"/>
                <a:cs typeface="Arial" panose="020B0604020202020204" pitchFamily="34" charset="0"/>
              </a:rPr>
              <a:t> Behavioral Care solution. </a:t>
            </a:r>
            <a:br>
              <a:rPr lang="en-US" sz="1600" dirty="0">
                <a:solidFill>
                  <a:schemeClr val="bg1"/>
                </a:solidFill>
                <a:latin typeface="Arial" panose="020B0604020202020204" pitchFamily="34" charset="0"/>
                <a:cs typeface="Arial" panose="020B0604020202020204" pitchFamily="34" charset="0"/>
              </a:rPr>
            </a:br>
            <a:r>
              <a:rPr lang="en-US" sz="1600" i="1" dirty="0">
                <a:solidFill>
                  <a:schemeClr val="bg1"/>
                </a:solidFill>
                <a:latin typeface="Arial" panose="020B0604020202020204" pitchFamily="34" charset="0"/>
                <a:cs typeface="Arial" panose="020B0604020202020204" pitchFamily="34" charset="0"/>
              </a:rPr>
              <a:t>If your plan does not include this solution, </a:t>
            </a:r>
            <a:r>
              <a:rPr lang="en-US" sz="1600" b="1" i="1" dirty="0">
                <a:solidFill>
                  <a:schemeClr val="bg1"/>
                </a:solidFill>
                <a:latin typeface="Arial" panose="020B0604020202020204" pitchFamily="34" charset="0"/>
                <a:cs typeface="Arial" panose="020B0604020202020204" pitchFamily="34" charset="0"/>
              </a:rPr>
              <a:t>PLEASE DELETE THE SLIDE. </a:t>
            </a:r>
            <a:br>
              <a:rPr lang="en-US" sz="1600" dirty="0">
                <a:solidFill>
                  <a:schemeClr val="bg1"/>
                </a:solidFill>
                <a:latin typeface="Arial" panose="020B0604020202020204" pitchFamily="34" charset="0"/>
                <a:cs typeface="Arial" panose="020B0604020202020204" pitchFamily="34" charset="0"/>
              </a:rPr>
            </a:br>
            <a:r>
              <a:rPr lang="en-US" sz="1600" b="1" dirty="0">
                <a:solidFill>
                  <a:schemeClr val="bg1"/>
                </a:solidFill>
                <a:latin typeface="Arial" panose="020B0604020202020204" pitchFamily="34" charset="0"/>
                <a:cs typeface="Arial" panose="020B0604020202020204" pitchFamily="34" charset="0"/>
              </a:rPr>
              <a:t>DELETE THIS NOTE BEFORE DISTRIBUTING DECK.</a:t>
            </a:r>
          </a:p>
        </p:txBody>
      </p:sp>
    </p:spTree>
    <p:extLst>
      <p:ext uri="{BB962C8B-B14F-4D97-AF65-F5344CB8AC3E}">
        <p14:creationId xmlns:p14="http://schemas.microsoft.com/office/powerpoint/2010/main" val="4133929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EAA19-ACC6-F94D-A78D-ED7ADAEF6B52}"/>
              </a:ext>
            </a:extLst>
          </p:cNvPr>
          <p:cNvSpPr>
            <a:spLocks noGrp="1"/>
          </p:cNvSpPr>
          <p:nvPr>
            <p:ph type="title"/>
          </p:nvPr>
        </p:nvSpPr>
        <p:spPr/>
        <p:txBody>
          <a:bodyPr>
            <a:noAutofit/>
          </a:bodyPr>
          <a:lstStyle/>
          <a:p>
            <a:r>
              <a:rPr lang="en-US" dirty="0"/>
              <a:t>POST-PREGNANCY + POST-ADOPTION</a:t>
            </a:r>
          </a:p>
        </p:txBody>
      </p:sp>
      <p:sp>
        <p:nvSpPr>
          <p:cNvPr id="3" name="Text Placeholder 2">
            <a:extLst>
              <a:ext uri="{FF2B5EF4-FFF2-40B4-BE49-F238E27FC236}">
                <a16:creationId xmlns:a16="http://schemas.microsoft.com/office/drawing/2014/main" id="{F56A0C03-4DB3-014A-8300-3E63DB3A2377}"/>
              </a:ext>
            </a:extLst>
          </p:cNvPr>
          <p:cNvSpPr>
            <a:spLocks noGrp="1"/>
          </p:cNvSpPr>
          <p:nvPr>
            <p:ph type="body" idx="1"/>
          </p:nvPr>
        </p:nvSpPr>
        <p:spPr/>
        <p:txBody>
          <a:bodyPr>
            <a:noAutofit/>
          </a:bodyPr>
          <a:lstStyle/>
          <a:p>
            <a:r>
              <a:rPr lang="en-US" dirty="0"/>
              <a:t>Section 2</a:t>
            </a:r>
          </a:p>
        </p:txBody>
      </p:sp>
      <p:sp>
        <p:nvSpPr>
          <p:cNvPr id="4" name="Text Placeholder 3">
            <a:extLst>
              <a:ext uri="{FF2B5EF4-FFF2-40B4-BE49-F238E27FC236}">
                <a16:creationId xmlns:a16="http://schemas.microsoft.com/office/drawing/2014/main" id="{BA1EF09A-8EDD-794E-B0C9-F2F3974C3EF0}"/>
              </a:ext>
            </a:extLst>
          </p:cNvPr>
          <p:cNvSpPr>
            <a:spLocks noGrp="1"/>
          </p:cNvSpPr>
          <p:nvPr>
            <p:ph type="body" sz="quarter" idx="13"/>
          </p:nvPr>
        </p:nvSpPr>
        <p:spPr/>
        <p:txBody>
          <a:bodyPr>
            <a:noAutofit/>
          </a:bodyPr>
          <a:lstStyle/>
          <a:p>
            <a:r>
              <a:rPr lang="en-US" dirty="0"/>
              <a:t>This section covers all benefits that are most relevant during the time </a:t>
            </a:r>
            <a:br>
              <a:rPr lang="en-US" dirty="0"/>
            </a:br>
            <a:r>
              <a:rPr lang="en-US" dirty="0"/>
              <a:t>immediately after a new child is added to the family, including parental leave, </a:t>
            </a:r>
            <a:br>
              <a:rPr lang="en-US" dirty="0"/>
            </a:br>
            <a:r>
              <a:rPr lang="en-US" dirty="0"/>
              <a:t>lactation and breastfeeding benefits, postpartum depression support and more.</a:t>
            </a:r>
          </a:p>
          <a:p>
            <a:endParaRPr lang="en-US" dirty="0"/>
          </a:p>
        </p:txBody>
      </p:sp>
    </p:spTree>
    <p:extLst>
      <p:ext uri="{BB962C8B-B14F-4D97-AF65-F5344CB8AC3E}">
        <p14:creationId xmlns:p14="http://schemas.microsoft.com/office/powerpoint/2010/main" val="39403101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d="http://www.w3.org/2001/XMLSchema" xmlns:xsi="http://www.w3.org/2001/XMLSchema-instance" xmlns="http://www.boldonjames.com/2008/01/sie/internal/label" sislVersion="0" policy="06dbc50a-7c40-497c-8ead-392c4a2b388e" origin="userSelected">
  <element uid="3a0f620a-74f7-4504-a030-448d9ea0e08a" value=""/>
  <element uid="4ccf64bc-f240-4d04-9210-66ba0df04095" value=""/>
  <element uid="id_classification_generalbusiness" value=""/>
</sisl>
</file>

<file path=customXml/itemProps1.xml><?xml version="1.0" encoding="utf-8"?>
<ds:datastoreItem xmlns:ds="http://schemas.openxmlformats.org/officeDocument/2006/customXml" ds:itemID="{7010579D-137E-4B55-8F2C-E005634B2EA5}">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Office Theme</Template>
  <TotalTime>7279</TotalTime>
  <Words>2766</Words>
  <Application>Microsoft Office PowerPoint</Application>
  <PresentationFormat>On-screen Show (4:3)</PresentationFormat>
  <Paragraphs>234</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Arial Narrow</vt:lpstr>
      <vt:lpstr>Calibri</vt:lpstr>
      <vt:lpstr>Calibri Light</vt:lpstr>
      <vt:lpstr>Office Theme</vt:lpstr>
      <vt:lpstr>PowerPoint Presentation</vt:lpstr>
      <vt:lpstr>PowerPoint Presentation</vt:lpstr>
      <vt:lpstr>FAMILY PLANNING + PREGNANCY</vt:lpstr>
      <vt:lpstr>PowerPoint Presentation</vt:lpstr>
      <vt:lpstr>Evernorth FamilyPath + Progyny</vt:lpstr>
      <vt:lpstr>Surrogacy and Adoption</vt:lpstr>
      <vt:lpstr>PowerPoint Presentation</vt:lpstr>
      <vt:lpstr>PowerPoint Presentation</vt:lpstr>
      <vt:lpstr>POST-PREGNANCY + POST-ADOPTION</vt:lpstr>
      <vt:lpstr>PARENTAL LEAVE POLICY TITLE GOES HERE </vt:lpstr>
      <vt:lpstr>ADDING NEW DEPENDENTS TITLE GOES HERE</vt:lpstr>
      <vt:lpstr>LACTATION/BREAST PUMP BENEFITS TITLE GOES HERE</vt:lpstr>
      <vt:lpstr>PowerPoint Presentation</vt:lpstr>
      <vt:lpstr>RETURN TO WORK</vt:lpstr>
      <vt:lpstr>PARENT-FOCUSED EMPLOYEE RESOURCE  GROUP TITLE GOES HERE</vt:lpstr>
      <vt:lpstr>PUMPING POLICY AND SUPPORT TITLE GOES HERE</vt:lpstr>
      <vt:lpstr>DEPENDENT CARE  FSA TITLE GOES HERE</vt:lpstr>
      <vt:lpstr>ON-SITE CHILDCARE BENEFIT TITLE GOES HERE</vt:lpstr>
      <vt:lpstr>WFH AND FLEXIBLE WORK POLICIES TITLE GOES HERE </vt:lpstr>
      <vt:lpstr>COLLEGE SAVINGS BENEFIT TITLE GOES HERE</vt:lpstr>
      <vt:lpstr>COMPANY RESOURCES AND BENEFITS  FOR NEW PARENTS TITLE GOES HERE</vt:lpstr>
      <vt:lpstr>ADDITIONAL RESOURCES  FOR NEW PARENTS </vt:lpstr>
      <vt:lpstr>SLIDE TEMPLATES</vt:lpstr>
      <vt:lpstr>TITLE GOES HERE</vt:lpstr>
      <vt:lpstr>TITLE GOES HERE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Braun, Tenley      HHHH</cp:lastModifiedBy>
  <cp:revision>162</cp:revision>
  <cp:lastPrinted>2020-09-11T20:34:33Z</cp:lastPrinted>
  <dcterms:created xsi:type="dcterms:W3CDTF">2020-09-03T17:50:42Z</dcterms:created>
  <dcterms:modified xsi:type="dcterms:W3CDTF">2023-12-06T15:56:59Z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5f1cb42d-aa91-4e5b-a07b-106855f67443</vt:lpwstr>
  </property>
  <property fmtid="{D5CDD505-2E9C-101B-9397-08002B2CF9AE}" pid="3" name="bjSaver">
    <vt:lpwstr>tygdFUvy2/JV7uBm66LRd5alJcWhF6BU</vt:lpwstr>
  </property>
  <property fmtid="{D5CDD505-2E9C-101B-9397-08002B2CF9AE}" pid="4" name="bjDocumentSecurityLabel">
    <vt:lpwstr>Internal</vt:lpwstr>
  </property>
  <property fmtid="{D5CDD505-2E9C-101B-9397-08002B2CF9AE}" pid="5" name="bjESIDataClassification">
    <vt:lpwstr>XYZZYInternalfwo[qei34890ty@^C@#%^11dc45</vt:lpwstr>
  </property>
  <property fmtid="{D5CDD505-2E9C-101B-9397-08002B2CF9AE}" pid="6" name="bjClsUserRVM">
    <vt:lpwstr>[]</vt:lpwstr>
  </property>
  <property fmtid="{D5CDD505-2E9C-101B-9397-08002B2CF9AE}" pid="7" name="bjDocumentLabelXML">
    <vt:lpwstr>&lt;?xml version="1.0" encoding="us-ascii"?&gt;&lt;sisl xmlns:xsd="http://www.w3.org/2001/XMLSchema" xmlns:xsi="http://www.w3.org/2001/XMLSchema-instance" sislVersion="0" policy="06dbc50a-7c40-497c-8ead-392c4a2b388e" origin="userSelected" xmlns="http://www.boldonj</vt:lpwstr>
  </property>
  <property fmtid="{D5CDD505-2E9C-101B-9397-08002B2CF9AE}" pid="8" name="bjDocumentLabelXML-0">
    <vt:lpwstr>ames.com/2008/01/sie/internal/label"&gt;&lt;element uid="3a0f620a-74f7-4504-a030-448d9ea0e08a" value="" /&gt;&lt;element uid="4ccf64bc-f240-4d04-9210-66ba0df04095" value="" /&gt;&lt;element uid="id_classification_generalbusiness" value="" /&gt;&lt;/sisl&gt;</vt:lpwstr>
  </property>
</Properties>
</file>